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handoutMasterIdLst>
    <p:handoutMasterId r:id="rId22"/>
  </p:handoutMasterIdLst>
  <p:sldIdLst>
    <p:sldId id="257" r:id="rId2"/>
    <p:sldId id="266" r:id="rId3"/>
    <p:sldId id="294" r:id="rId4"/>
    <p:sldId id="293" r:id="rId5"/>
    <p:sldId id="299" r:id="rId6"/>
    <p:sldId id="269" r:id="rId7"/>
    <p:sldId id="280" r:id="rId8"/>
    <p:sldId id="275" r:id="rId9"/>
    <p:sldId id="295" r:id="rId10"/>
    <p:sldId id="278" r:id="rId11"/>
    <p:sldId id="279" r:id="rId12"/>
    <p:sldId id="276" r:id="rId13"/>
    <p:sldId id="296" r:id="rId14"/>
    <p:sldId id="281" r:id="rId15"/>
    <p:sldId id="283" r:id="rId16"/>
    <p:sldId id="284" r:id="rId17"/>
    <p:sldId id="297" r:id="rId18"/>
    <p:sldId id="298" r:id="rId19"/>
    <p:sldId id="301" r:id="rId20"/>
  </p:sldIdLst>
  <p:sldSz cx="12192000" cy="6858000"/>
  <p:notesSz cx="6797675" cy="9928225"/>
  <p:defaultTextStyle>
    <a:defPPr>
      <a:defRPr lang="it-IT"/>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D94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69" autoAdjust="0"/>
    <p:restoredTop sz="96403" autoAdjust="0"/>
  </p:normalViewPr>
  <p:slideViewPr>
    <p:cSldViewPr snapToGrid="0">
      <p:cViewPr varScale="1">
        <p:scale>
          <a:sx n="63" d="100"/>
          <a:sy n="63" d="100"/>
        </p:scale>
        <p:origin x="764" y="4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8" d="100"/>
          <a:sy n="68" d="100"/>
        </p:scale>
        <p:origin x="2261" y="8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6888"/>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it-IT"/>
          </a:p>
        </p:txBody>
      </p:sp>
      <p:sp>
        <p:nvSpPr>
          <p:cNvPr id="3" name="Segnaposto data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C624F543-2516-44A1-A2CC-DE5E32CE15A0}" type="datetimeFigureOut">
              <a:rPr lang="it-IT"/>
              <a:pPr>
                <a:defRPr/>
              </a:pPr>
              <a:t>25/11/2019</a:t>
            </a:fld>
            <a:endParaRPr lang="it-IT"/>
          </a:p>
        </p:txBody>
      </p:sp>
      <p:sp>
        <p:nvSpPr>
          <p:cNvPr id="4" name="Segnaposto piè di pagina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it-IT"/>
          </a:p>
        </p:txBody>
      </p:sp>
      <p:sp>
        <p:nvSpPr>
          <p:cNvPr id="5" name="Segnaposto numero diapositiva 4"/>
          <p:cNvSpPr>
            <a:spLocks noGrp="1"/>
          </p:cNvSpPr>
          <p:nvPr>
            <p:ph type="sldNum" sz="quarter" idx="3"/>
          </p:nvPr>
        </p:nvSpPr>
        <p:spPr>
          <a:xfrm>
            <a:off x="3849688" y="9429750"/>
            <a:ext cx="2946400" cy="49688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327FE26-7273-4A38-88B4-7FFD4D219ED2}" type="slidenum">
              <a:rPr lang="it-IT" altLang="it-IT"/>
              <a:pPr>
                <a:defRPr/>
              </a:pPr>
              <a:t>‹Nr.›</a:t>
            </a:fld>
            <a:endParaRPr lang="it-IT" altLang="it-IT"/>
          </a:p>
        </p:txBody>
      </p:sp>
    </p:spTree>
    <p:extLst>
      <p:ext uri="{BB962C8B-B14F-4D97-AF65-F5344CB8AC3E}">
        <p14:creationId xmlns:p14="http://schemas.microsoft.com/office/powerpoint/2010/main" val="41836289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6888"/>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it-IT"/>
          </a:p>
        </p:txBody>
      </p:sp>
      <p:sp>
        <p:nvSpPr>
          <p:cNvPr id="3" name="Segnaposto data 2"/>
          <p:cNvSpPr>
            <a:spLocks noGrp="1"/>
          </p:cNvSpPr>
          <p:nvPr>
            <p:ph type="dt" idx="1"/>
          </p:nvPr>
        </p:nvSpPr>
        <p:spPr>
          <a:xfrm>
            <a:off x="3849688" y="0"/>
            <a:ext cx="2946400" cy="496888"/>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D1572510-8394-44AB-AC67-BE53AE7AF3C2}" type="datetimeFigureOut">
              <a:rPr lang="it-IT"/>
              <a:pPr>
                <a:defRPr/>
              </a:pPr>
              <a:t>25/11/2019</a:t>
            </a:fld>
            <a:endParaRPr lang="it-IT"/>
          </a:p>
        </p:txBody>
      </p:sp>
      <p:sp>
        <p:nvSpPr>
          <p:cNvPr id="4" name="Segnaposto immagin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p:cNvSpPr>
            <a:spLocks noGrp="1"/>
          </p:cNvSpPr>
          <p:nvPr>
            <p:ph type="body" sz="quarter" idx="3"/>
          </p:nvPr>
        </p:nvSpPr>
        <p:spPr>
          <a:xfrm>
            <a:off x="679450" y="4776788"/>
            <a:ext cx="5438775" cy="3910012"/>
          </a:xfrm>
          <a:prstGeom prst="rect">
            <a:avLst/>
          </a:prstGeom>
        </p:spPr>
        <p:txBody>
          <a:bodyPr vert="horz" lIns="91440" tIns="45720" rIns="91440" bIns="45720" rtlCol="0"/>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p:cNvSpPr>
            <a:spLocks noGrp="1"/>
          </p:cNvSpPr>
          <p:nvPr>
            <p:ph type="ftr" sz="quarter" idx="4"/>
          </p:nvPr>
        </p:nvSpPr>
        <p:spPr>
          <a:xfrm>
            <a:off x="0" y="9431338"/>
            <a:ext cx="2946400" cy="4968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it-IT"/>
          </a:p>
        </p:txBody>
      </p:sp>
      <p:sp>
        <p:nvSpPr>
          <p:cNvPr id="7" name="Segnaposto numero diapositiva 6"/>
          <p:cNvSpPr>
            <a:spLocks noGrp="1"/>
          </p:cNvSpPr>
          <p:nvPr>
            <p:ph type="sldNum" sz="quarter" idx="5"/>
          </p:nvPr>
        </p:nvSpPr>
        <p:spPr>
          <a:xfrm>
            <a:off x="3849688" y="9431338"/>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pPr>
              <a:defRPr/>
            </a:pPr>
            <a:fld id="{10FB9901-D048-4431-A765-C6FD96A6F416}" type="slidenum">
              <a:rPr lang="it-IT" altLang="it-IT"/>
              <a:pPr>
                <a:defRPr/>
              </a:pPr>
              <a:t>‹Nr.›</a:t>
            </a:fld>
            <a:endParaRPr lang="it-IT" altLang="it-IT"/>
          </a:p>
        </p:txBody>
      </p:sp>
    </p:spTree>
    <p:extLst>
      <p:ext uri="{BB962C8B-B14F-4D97-AF65-F5344CB8AC3E}">
        <p14:creationId xmlns:p14="http://schemas.microsoft.com/office/powerpoint/2010/main" val="5368316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pPr>
              <a:defRPr/>
            </a:pPr>
            <a:fld id="{10FB9901-D048-4431-A765-C6FD96A6F416}" type="slidenum">
              <a:rPr lang="it-IT" altLang="it-IT" smtClean="0"/>
              <a:pPr>
                <a:defRPr/>
              </a:pPr>
              <a:t>2</a:t>
            </a:fld>
            <a:endParaRPr lang="it-IT" altLang="it-IT"/>
          </a:p>
        </p:txBody>
      </p:sp>
    </p:spTree>
    <p:extLst>
      <p:ext uri="{BB962C8B-B14F-4D97-AF65-F5344CB8AC3E}">
        <p14:creationId xmlns:p14="http://schemas.microsoft.com/office/powerpoint/2010/main" val="295513609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jpe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4" name="Group 15"/>
          <p:cNvGrpSpPr>
            <a:grpSpLocks/>
          </p:cNvGrpSpPr>
          <p:nvPr/>
        </p:nvGrpSpPr>
        <p:grpSpPr bwMode="auto">
          <a:xfrm>
            <a:off x="0" y="-7938"/>
            <a:ext cx="12192000" cy="6865938"/>
            <a:chOff x="0" y="-8467"/>
            <a:chExt cx="12192000" cy="6866467"/>
          </a:xfrm>
        </p:grpSpPr>
        <p:sp>
          <p:nvSpPr>
            <p:cNvPr id="5" name="Freeform 14"/>
            <p:cNvSpPr/>
            <p:nvPr/>
          </p:nvSpPr>
          <p:spPr>
            <a:xfrm>
              <a:off x="0" y="-8467"/>
              <a:ext cx="863600" cy="569797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6" name="Straight Connector 18"/>
            <p:cNvCxnSpPr/>
            <p:nvPr/>
          </p:nvCxnSpPr>
          <p:spPr>
            <a:xfrm>
              <a:off x="9371013" y="-528"/>
              <a:ext cx="1219200" cy="6858528"/>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7" name="Straight Connector 19"/>
            <p:cNvCxnSpPr/>
            <p:nvPr/>
          </p:nvCxnSpPr>
          <p:spPr>
            <a:xfrm flipH="1">
              <a:off x="7424738" y="3681168"/>
              <a:ext cx="4764087" cy="3176832"/>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8" name="Rectangle 23"/>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25"/>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Isosceles Triangle 22"/>
            <p:cNvSpPr/>
            <p:nvPr/>
          </p:nvSpPr>
          <p:spPr>
            <a:xfrm>
              <a:off x="8932863" y="3047706"/>
              <a:ext cx="3259137" cy="381029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7"/>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8"/>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9"/>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26"/>
            <p:cNvSpPr/>
            <p:nvPr/>
          </p:nvSpPr>
          <p:spPr>
            <a:xfrm>
              <a:off x="10371138" y="3589086"/>
              <a:ext cx="1817687" cy="326891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grpSp>
        <p:nvGrpSpPr>
          <p:cNvPr id="15" name="Gruppo 17"/>
          <p:cNvGrpSpPr>
            <a:grpSpLocks/>
          </p:cNvGrpSpPr>
          <p:nvPr userDrawn="1"/>
        </p:nvGrpSpPr>
        <p:grpSpPr bwMode="auto">
          <a:xfrm>
            <a:off x="1454150" y="17463"/>
            <a:ext cx="9283700" cy="1114425"/>
            <a:chOff x="566421" y="17691"/>
            <a:chExt cx="9285003" cy="1114425"/>
          </a:xfrm>
        </p:grpSpPr>
        <p:pic>
          <p:nvPicPr>
            <p:cNvPr id="16" name="Segnaposto contenuto 11"/>
            <p:cNvPicPr>
              <a:picLocks noChangeAspect="1"/>
            </p:cNvPicPr>
            <p:nvPr userDrawn="1"/>
          </p:nvPicPr>
          <p:blipFill>
            <a:blip r:embed="rId2"/>
            <a:srcRect/>
            <a:stretch>
              <a:fillRect/>
            </a:stretch>
          </p:blipFill>
          <p:spPr bwMode="auto">
            <a:xfrm>
              <a:off x="8670324" y="17691"/>
              <a:ext cx="1181100" cy="1114425"/>
            </a:xfrm>
            <a:prstGeom prst="rect">
              <a:avLst/>
            </a:prstGeom>
            <a:noFill/>
            <a:ln w="9525">
              <a:noFill/>
              <a:miter lim="800000"/>
              <a:headEnd/>
              <a:tailEnd/>
            </a:ln>
          </p:spPr>
        </p:pic>
        <p:pic>
          <p:nvPicPr>
            <p:cNvPr id="17" name="Immagine 40"/>
            <p:cNvPicPr>
              <a:picLocks noChangeAspect="1"/>
            </p:cNvPicPr>
            <p:nvPr userDrawn="1"/>
          </p:nvPicPr>
          <p:blipFill>
            <a:blip r:embed="rId3" cstate="print"/>
            <a:srcRect/>
            <a:stretch>
              <a:fillRect/>
            </a:stretch>
          </p:blipFill>
          <p:spPr bwMode="auto">
            <a:xfrm>
              <a:off x="6058734" y="68406"/>
              <a:ext cx="1087043" cy="1012994"/>
            </a:xfrm>
            <a:prstGeom prst="rect">
              <a:avLst/>
            </a:prstGeom>
            <a:noFill/>
            <a:ln w="9525">
              <a:noFill/>
              <a:miter lim="800000"/>
              <a:headEnd/>
              <a:tailEnd/>
            </a:ln>
          </p:spPr>
        </p:pic>
        <p:pic>
          <p:nvPicPr>
            <p:cNvPr id="18" name="Immagine 41" descr="GG_DIPARTIMENTO.jpg"/>
            <p:cNvPicPr>
              <a:picLocks noChangeAspect="1"/>
            </p:cNvPicPr>
            <p:nvPr userDrawn="1"/>
          </p:nvPicPr>
          <p:blipFill>
            <a:blip r:embed="rId4"/>
            <a:srcRect l="21559" t="63387" r="54817" b="12485"/>
            <a:stretch>
              <a:fillRect/>
            </a:stretch>
          </p:blipFill>
          <p:spPr bwMode="auto">
            <a:xfrm>
              <a:off x="566421" y="255998"/>
              <a:ext cx="2733475" cy="637811"/>
            </a:xfrm>
            <a:prstGeom prst="rect">
              <a:avLst/>
            </a:prstGeom>
            <a:noFill/>
            <a:ln w="9525">
              <a:noFill/>
              <a:miter lim="800000"/>
              <a:headEnd/>
              <a:tailEnd/>
            </a:ln>
          </p:spPr>
        </p:pic>
        <p:pic>
          <p:nvPicPr>
            <p:cNvPr id="19" name="Immagine 42"/>
            <p:cNvPicPr>
              <a:picLocks noChangeAspect="1"/>
            </p:cNvPicPr>
            <p:nvPr userDrawn="1"/>
          </p:nvPicPr>
          <p:blipFill>
            <a:blip r:embed="rId5"/>
            <a:srcRect/>
            <a:stretch>
              <a:fillRect/>
            </a:stretch>
          </p:blipFill>
          <p:spPr bwMode="auto">
            <a:xfrm>
              <a:off x="3739030" y="111539"/>
              <a:ext cx="1332171" cy="926728"/>
            </a:xfrm>
            <a:prstGeom prst="rect">
              <a:avLst/>
            </a:prstGeom>
            <a:noFill/>
            <a:ln w="9525">
              <a:noFill/>
              <a:miter lim="800000"/>
              <a:headEnd/>
              <a:tailEnd/>
            </a:ln>
          </p:spPr>
        </p:pic>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t-IT"/>
              <a:t>Fare clic per modificare lo stile del titolo</a:t>
            </a:r>
            <a:endParaRPr lang="en-US" dirty="0"/>
          </a:p>
        </p:txBody>
      </p:sp>
      <p:sp>
        <p:nvSpPr>
          <p:cNvPr id="3" name="Subtitle 2"/>
          <p:cNvSpPr>
            <a:spLocks noGrp="1"/>
          </p:cNvSpPr>
          <p:nvPr>
            <p:ph type="subTitle" idx="1"/>
          </p:nvPr>
        </p:nvSpPr>
        <p:spPr>
          <a:xfrm>
            <a:off x="1507067" y="4050833"/>
            <a:ext cx="7766936"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rtlCol="0"/>
          <a:lstStyle>
            <a:lvl1pPr fontAlgn="auto">
              <a:spcBef>
                <a:spcPts val="0"/>
              </a:spcBef>
              <a:spcAft>
                <a:spcPts val="0"/>
              </a:spcAft>
              <a:defRPr>
                <a:solidFill>
                  <a:prstClr val="black">
                    <a:tint val="75000"/>
                  </a:prstClr>
                </a:solidFill>
                <a:latin typeface="+mn-lt"/>
                <a:cs typeface="+mn-cs"/>
              </a:defRPr>
            </a:lvl1pPr>
          </a:lstStyle>
          <a:p>
            <a:pPr>
              <a:defRPr/>
            </a:pPr>
            <a:endParaRPr lang="en-US"/>
          </a:p>
        </p:txBody>
      </p:sp>
      <p:sp>
        <p:nvSpPr>
          <p:cNvPr id="5" name="Footer Placeholder 4"/>
          <p:cNvSpPr>
            <a:spLocks noGrp="1"/>
          </p:cNvSpPr>
          <p:nvPr>
            <p:ph type="ftr" sz="quarter" idx="11"/>
          </p:nvPr>
        </p:nvSpPr>
        <p:spPr/>
        <p:txBody>
          <a:bodyPr rtlCol="0"/>
          <a:lstStyle>
            <a:lvl1pPr fontAlgn="auto">
              <a:spcBef>
                <a:spcPts val="0"/>
              </a:spcBef>
              <a:spcAft>
                <a:spcPts val="0"/>
              </a:spcAft>
              <a:defRPr>
                <a:solidFill>
                  <a:prstClr val="black">
                    <a:tint val="75000"/>
                  </a:prstClr>
                </a:solidFill>
                <a:latin typeface="+mn-lt"/>
                <a:cs typeface="+mn-cs"/>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F8C93D5-6F80-4DC5-8D7D-4E48EE599DDE}" type="slidenum">
              <a:rPr lang="en-US" altLang="it-IT"/>
              <a:pPr>
                <a:defRPr/>
              </a:pPr>
              <a:t>‹Nr.›</a:t>
            </a:fld>
            <a:endParaRPr lang="en-US" alt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Citazione con didascalia">
    <p:spTree>
      <p:nvGrpSpPr>
        <p:cNvPr id="1" name=""/>
        <p:cNvGrpSpPr/>
        <p:nvPr/>
      </p:nvGrpSpPr>
      <p:grpSpPr>
        <a:xfrm>
          <a:off x="0" y="0"/>
          <a:ext cx="0" cy="0"/>
          <a:chOff x="0" y="0"/>
          <a:chExt cx="0" cy="0"/>
        </a:xfrm>
      </p:grpSpPr>
      <p:sp>
        <p:nvSpPr>
          <p:cNvPr id="5" name="TextBox 23"/>
          <p:cNvSpPr txBox="1">
            <a:spLocks noChangeArrowheads="1"/>
          </p:cNvSpPr>
          <p:nvPr/>
        </p:nvSpPr>
        <p:spPr bwMode="auto">
          <a:xfrm>
            <a:off x="541338" y="790575"/>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457200" eaLnBrk="0" hangingPunct="0">
              <a:defRPr>
                <a:solidFill>
                  <a:schemeClr val="tx1"/>
                </a:solidFill>
                <a:latin typeface="Arial" charset="0"/>
                <a:cs typeface="Arial" charset="0"/>
              </a:defRPr>
            </a:lvl1pPr>
            <a:lvl2pPr marL="742950" indent="-285750" defTabSz="457200" eaLnBrk="0" hangingPunct="0">
              <a:defRPr>
                <a:solidFill>
                  <a:schemeClr val="tx1"/>
                </a:solidFill>
                <a:latin typeface="Arial" charset="0"/>
                <a:cs typeface="Arial" charset="0"/>
              </a:defRPr>
            </a:lvl2pPr>
            <a:lvl3pPr marL="1143000" indent="-228600" defTabSz="457200" eaLnBrk="0" hangingPunct="0">
              <a:defRPr>
                <a:solidFill>
                  <a:schemeClr val="tx1"/>
                </a:solidFill>
                <a:latin typeface="Arial" charset="0"/>
                <a:cs typeface="Arial" charset="0"/>
              </a:defRPr>
            </a:lvl3pPr>
            <a:lvl4pPr marL="1600200" indent="-228600" defTabSz="457200" eaLnBrk="0" hangingPunct="0">
              <a:defRPr>
                <a:solidFill>
                  <a:schemeClr val="tx1"/>
                </a:solidFill>
                <a:latin typeface="Arial" charset="0"/>
                <a:cs typeface="Arial" charset="0"/>
              </a:defRPr>
            </a:lvl4pPr>
            <a:lvl5pPr marL="2057400" indent="-228600" defTabSz="4572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altLang="it-IT" sz="8000">
                <a:solidFill>
                  <a:srgbClr val="9FE0F5"/>
                </a:solidFill>
              </a:rPr>
              <a:t>“</a:t>
            </a:r>
          </a:p>
        </p:txBody>
      </p:sp>
      <p:sp>
        <p:nvSpPr>
          <p:cNvPr id="6" name="TextBox 24"/>
          <p:cNvSpPr txBox="1">
            <a:spLocks noChangeArrowheads="1"/>
          </p:cNvSpPr>
          <p:nvPr/>
        </p:nvSpPr>
        <p:spPr bwMode="auto">
          <a:xfrm>
            <a:off x="8893175" y="2886075"/>
            <a:ext cx="609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457200" eaLnBrk="0" hangingPunct="0">
              <a:defRPr>
                <a:solidFill>
                  <a:schemeClr val="tx1"/>
                </a:solidFill>
                <a:latin typeface="Arial" charset="0"/>
                <a:cs typeface="Arial" charset="0"/>
              </a:defRPr>
            </a:lvl1pPr>
            <a:lvl2pPr marL="742950" indent="-285750" defTabSz="457200" eaLnBrk="0" hangingPunct="0">
              <a:defRPr>
                <a:solidFill>
                  <a:schemeClr val="tx1"/>
                </a:solidFill>
                <a:latin typeface="Arial" charset="0"/>
                <a:cs typeface="Arial" charset="0"/>
              </a:defRPr>
            </a:lvl2pPr>
            <a:lvl3pPr marL="1143000" indent="-228600" defTabSz="457200" eaLnBrk="0" hangingPunct="0">
              <a:defRPr>
                <a:solidFill>
                  <a:schemeClr val="tx1"/>
                </a:solidFill>
                <a:latin typeface="Arial" charset="0"/>
                <a:cs typeface="Arial" charset="0"/>
              </a:defRPr>
            </a:lvl3pPr>
            <a:lvl4pPr marL="1600200" indent="-228600" defTabSz="457200" eaLnBrk="0" hangingPunct="0">
              <a:defRPr>
                <a:solidFill>
                  <a:schemeClr val="tx1"/>
                </a:solidFill>
                <a:latin typeface="Arial" charset="0"/>
                <a:cs typeface="Arial" charset="0"/>
              </a:defRPr>
            </a:lvl4pPr>
            <a:lvl5pPr marL="2057400" indent="-228600" defTabSz="4572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altLang="it-IT" sz="8000">
                <a:solidFill>
                  <a:srgbClr val="9FE0F5"/>
                </a:solidFill>
              </a:rPr>
              <a:t>”</a:t>
            </a: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7" name="Date Placeholder 3"/>
          <p:cNvSpPr>
            <a:spLocks noGrp="1"/>
          </p:cNvSpPr>
          <p:nvPr>
            <p:ph type="dt" sz="half" idx="14"/>
          </p:nvPr>
        </p:nvSpPr>
        <p:spPr/>
        <p:txBody>
          <a:bodyPr rtlCol="0"/>
          <a:lstStyle>
            <a:lvl1pPr fontAlgn="auto">
              <a:spcBef>
                <a:spcPts val="0"/>
              </a:spcBef>
              <a:spcAft>
                <a:spcPts val="0"/>
              </a:spcAft>
              <a:defRPr>
                <a:solidFill>
                  <a:prstClr val="black">
                    <a:tint val="75000"/>
                  </a:prstClr>
                </a:solidFill>
                <a:latin typeface="+mn-lt"/>
                <a:cs typeface="+mn-cs"/>
              </a:defRPr>
            </a:lvl1pPr>
          </a:lstStyle>
          <a:p>
            <a:pPr>
              <a:defRPr/>
            </a:pPr>
            <a:endParaRPr lang="en-US"/>
          </a:p>
        </p:txBody>
      </p:sp>
      <p:sp>
        <p:nvSpPr>
          <p:cNvPr id="8" name="Footer Placeholder 4"/>
          <p:cNvSpPr>
            <a:spLocks noGrp="1"/>
          </p:cNvSpPr>
          <p:nvPr>
            <p:ph type="ftr" sz="quarter" idx="15"/>
          </p:nvPr>
        </p:nvSpPr>
        <p:spPr/>
        <p:txBody>
          <a:bodyPr rtlCol="0"/>
          <a:lstStyle>
            <a:lvl1pPr fontAlgn="auto">
              <a:spcBef>
                <a:spcPts val="0"/>
              </a:spcBef>
              <a:spcAft>
                <a:spcPts val="0"/>
              </a:spcAft>
              <a:defRPr>
                <a:solidFill>
                  <a:prstClr val="black">
                    <a:tint val="75000"/>
                  </a:prstClr>
                </a:solidFill>
                <a:latin typeface="+mn-lt"/>
                <a:cs typeface="+mn-cs"/>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pPr>
              <a:defRPr/>
            </a:pPr>
            <a:fld id="{D3976B01-5CB2-40EC-9217-3DEC72D40377}" type="slidenum">
              <a:rPr lang="en-US" altLang="it-IT"/>
              <a:pPr>
                <a:defRPr/>
              </a:pPr>
              <a:t>‹Nr.›</a:t>
            </a:fld>
            <a:endParaRPr lang="en-US" alt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rtlCol="0"/>
          <a:lstStyle>
            <a:lvl1pPr fontAlgn="auto">
              <a:spcBef>
                <a:spcPts val="0"/>
              </a:spcBef>
              <a:spcAft>
                <a:spcPts val="0"/>
              </a:spcAft>
              <a:defRPr>
                <a:solidFill>
                  <a:prstClr val="black">
                    <a:tint val="75000"/>
                  </a:prstClr>
                </a:solidFill>
                <a:latin typeface="+mn-lt"/>
                <a:cs typeface="+mn-cs"/>
              </a:defRPr>
            </a:lvl1pPr>
          </a:lstStyle>
          <a:p>
            <a:pPr>
              <a:defRPr/>
            </a:pPr>
            <a:endParaRPr lang="en-US"/>
          </a:p>
        </p:txBody>
      </p:sp>
      <p:sp>
        <p:nvSpPr>
          <p:cNvPr id="5" name="Footer Placeholder 4"/>
          <p:cNvSpPr>
            <a:spLocks noGrp="1"/>
          </p:cNvSpPr>
          <p:nvPr>
            <p:ph type="ftr" sz="quarter" idx="11"/>
          </p:nvPr>
        </p:nvSpPr>
        <p:spPr/>
        <p:txBody>
          <a:bodyPr rtlCol="0"/>
          <a:lstStyle>
            <a:lvl1pPr fontAlgn="auto">
              <a:spcBef>
                <a:spcPts val="0"/>
              </a:spcBef>
              <a:spcAft>
                <a:spcPts val="0"/>
              </a:spcAft>
              <a:defRPr>
                <a:solidFill>
                  <a:prstClr val="black">
                    <a:tint val="75000"/>
                  </a:prstClr>
                </a:solidFill>
                <a:latin typeface="+mn-lt"/>
                <a:cs typeface="+mn-cs"/>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6E38A5D-224C-466D-80B2-D5A3D32A154B}" type="slidenum">
              <a:rPr lang="en-US" altLang="it-IT"/>
              <a:pPr>
                <a:defRPr/>
              </a:pPr>
              <a:t>‹Nr.›</a:t>
            </a:fld>
            <a:endParaRPr lang="en-US" altLang="it-IT"/>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Scheda nome citazione">
    <p:spTree>
      <p:nvGrpSpPr>
        <p:cNvPr id="1" name=""/>
        <p:cNvGrpSpPr/>
        <p:nvPr/>
      </p:nvGrpSpPr>
      <p:grpSpPr>
        <a:xfrm>
          <a:off x="0" y="0"/>
          <a:ext cx="0" cy="0"/>
          <a:chOff x="0" y="0"/>
          <a:chExt cx="0" cy="0"/>
        </a:xfrm>
      </p:grpSpPr>
      <p:sp>
        <p:nvSpPr>
          <p:cNvPr id="5" name="TextBox 23"/>
          <p:cNvSpPr txBox="1">
            <a:spLocks noChangeArrowheads="1"/>
          </p:cNvSpPr>
          <p:nvPr/>
        </p:nvSpPr>
        <p:spPr bwMode="auto">
          <a:xfrm>
            <a:off x="541338" y="790575"/>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457200" eaLnBrk="0" hangingPunct="0">
              <a:defRPr>
                <a:solidFill>
                  <a:schemeClr val="tx1"/>
                </a:solidFill>
                <a:latin typeface="Arial" charset="0"/>
                <a:cs typeface="Arial" charset="0"/>
              </a:defRPr>
            </a:lvl1pPr>
            <a:lvl2pPr marL="742950" indent="-285750" defTabSz="457200" eaLnBrk="0" hangingPunct="0">
              <a:defRPr>
                <a:solidFill>
                  <a:schemeClr val="tx1"/>
                </a:solidFill>
                <a:latin typeface="Arial" charset="0"/>
                <a:cs typeface="Arial" charset="0"/>
              </a:defRPr>
            </a:lvl2pPr>
            <a:lvl3pPr marL="1143000" indent="-228600" defTabSz="457200" eaLnBrk="0" hangingPunct="0">
              <a:defRPr>
                <a:solidFill>
                  <a:schemeClr val="tx1"/>
                </a:solidFill>
                <a:latin typeface="Arial" charset="0"/>
                <a:cs typeface="Arial" charset="0"/>
              </a:defRPr>
            </a:lvl3pPr>
            <a:lvl4pPr marL="1600200" indent="-228600" defTabSz="457200" eaLnBrk="0" hangingPunct="0">
              <a:defRPr>
                <a:solidFill>
                  <a:schemeClr val="tx1"/>
                </a:solidFill>
                <a:latin typeface="Arial" charset="0"/>
                <a:cs typeface="Arial" charset="0"/>
              </a:defRPr>
            </a:lvl4pPr>
            <a:lvl5pPr marL="2057400" indent="-228600" defTabSz="4572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altLang="it-IT" sz="8000">
                <a:solidFill>
                  <a:srgbClr val="9FE0F5"/>
                </a:solidFill>
              </a:rPr>
              <a:t>“</a:t>
            </a:r>
          </a:p>
        </p:txBody>
      </p:sp>
      <p:sp>
        <p:nvSpPr>
          <p:cNvPr id="6" name="TextBox 24"/>
          <p:cNvSpPr txBox="1">
            <a:spLocks noChangeArrowheads="1"/>
          </p:cNvSpPr>
          <p:nvPr/>
        </p:nvSpPr>
        <p:spPr bwMode="auto">
          <a:xfrm>
            <a:off x="8893175" y="2886075"/>
            <a:ext cx="609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457200" eaLnBrk="0" hangingPunct="0">
              <a:defRPr>
                <a:solidFill>
                  <a:schemeClr val="tx1"/>
                </a:solidFill>
                <a:latin typeface="Arial" charset="0"/>
                <a:cs typeface="Arial" charset="0"/>
              </a:defRPr>
            </a:lvl1pPr>
            <a:lvl2pPr marL="742950" indent="-285750" defTabSz="457200" eaLnBrk="0" hangingPunct="0">
              <a:defRPr>
                <a:solidFill>
                  <a:schemeClr val="tx1"/>
                </a:solidFill>
                <a:latin typeface="Arial" charset="0"/>
                <a:cs typeface="Arial" charset="0"/>
              </a:defRPr>
            </a:lvl2pPr>
            <a:lvl3pPr marL="1143000" indent="-228600" defTabSz="457200" eaLnBrk="0" hangingPunct="0">
              <a:defRPr>
                <a:solidFill>
                  <a:schemeClr val="tx1"/>
                </a:solidFill>
                <a:latin typeface="Arial" charset="0"/>
                <a:cs typeface="Arial" charset="0"/>
              </a:defRPr>
            </a:lvl3pPr>
            <a:lvl4pPr marL="1600200" indent="-228600" defTabSz="457200" eaLnBrk="0" hangingPunct="0">
              <a:defRPr>
                <a:solidFill>
                  <a:schemeClr val="tx1"/>
                </a:solidFill>
                <a:latin typeface="Arial" charset="0"/>
                <a:cs typeface="Arial" charset="0"/>
              </a:defRPr>
            </a:lvl4pPr>
            <a:lvl5pPr marL="2057400" indent="-228600" defTabSz="4572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altLang="it-IT" sz="8000">
                <a:solidFill>
                  <a:srgbClr val="9FE0F5"/>
                </a:solidFill>
              </a:rPr>
              <a:t>”</a:t>
            </a: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stili del testo dello schema</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7" name="Date Placeholder 3"/>
          <p:cNvSpPr>
            <a:spLocks noGrp="1"/>
          </p:cNvSpPr>
          <p:nvPr>
            <p:ph type="dt" sz="half" idx="14"/>
          </p:nvPr>
        </p:nvSpPr>
        <p:spPr/>
        <p:txBody>
          <a:bodyPr rtlCol="0"/>
          <a:lstStyle>
            <a:lvl1pPr fontAlgn="auto">
              <a:spcBef>
                <a:spcPts val="0"/>
              </a:spcBef>
              <a:spcAft>
                <a:spcPts val="0"/>
              </a:spcAft>
              <a:defRPr>
                <a:solidFill>
                  <a:prstClr val="black">
                    <a:tint val="75000"/>
                  </a:prstClr>
                </a:solidFill>
                <a:latin typeface="+mn-lt"/>
                <a:cs typeface="+mn-cs"/>
              </a:defRPr>
            </a:lvl1pPr>
          </a:lstStyle>
          <a:p>
            <a:pPr>
              <a:defRPr/>
            </a:pPr>
            <a:endParaRPr lang="en-US"/>
          </a:p>
        </p:txBody>
      </p:sp>
      <p:sp>
        <p:nvSpPr>
          <p:cNvPr id="8" name="Footer Placeholder 4"/>
          <p:cNvSpPr>
            <a:spLocks noGrp="1"/>
          </p:cNvSpPr>
          <p:nvPr>
            <p:ph type="ftr" sz="quarter" idx="15"/>
          </p:nvPr>
        </p:nvSpPr>
        <p:spPr/>
        <p:txBody>
          <a:bodyPr rtlCol="0"/>
          <a:lstStyle>
            <a:lvl1pPr fontAlgn="auto">
              <a:spcBef>
                <a:spcPts val="0"/>
              </a:spcBef>
              <a:spcAft>
                <a:spcPts val="0"/>
              </a:spcAft>
              <a:defRPr>
                <a:solidFill>
                  <a:prstClr val="black">
                    <a:tint val="75000"/>
                  </a:prstClr>
                </a:solidFill>
                <a:latin typeface="+mn-lt"/>
                <a:cs typeface="+mn-cs"/>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pPr>
              <a:defRPr/>
            </a:pPr>
            <a:fld id="{0F4FC195-7A8C-462A-80BF-DE1C2EA8D1C3}" type="slidenum">
              <a:rPr lang="en-US" altLang="it-IT"/>
              <a:pPr>
                <a:defRPr/>
              </a:pPr>
              <a:t>‹Nr.›</a:t>
            </a:fld>
            <a:endParaRPr lang="en-US" altLang="it-IT"/>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a:t>Fare clic per modificare lo stile del titolo</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stili del testo dello schema</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5" name="Date Placeholder 3"/>
          <p:cNvSpPr>
            <a:spLocks noGrp="1"/>
          </p:cNvSpPr>
          <p:nvPr>
            <p:ph type="dt" sz="half" idx="14"/>
          </p:nvPr>
        </p:nvSpPr>
        <p:spPr/>
        <p:txBody>
          <a:bodyPr rtlCol="0"/>
          <a:lstStyle>
            <a:lvl1pPr fontAlgn="auto">
              <a:spcBef>
                <a:spcPts val="0"/>
              </a:spcBef>
              <a:spcAft>
                <a:spcPts val="0"/>
              </a:spcAft>
              <a:defRPr>
                <a:solidFill>
                  <a:prstClr val="black">
                    <a:tint val="75000"/>
                  </a:prstClr>
                </a:solidFill>
                <a:latin typeface="+mn-lt"/>
                <a:cs typeface="+mn-cs"/>
              </a:defRPr>
            </a:lvl1pPr>
          </a:lstStyle>
          <a:p>
            <a:pPr>
              <a:defRPr/>
            </a:pPr>
            <a:endParaRPr lang="en-US"/>
          </a:p>
        </p:txBody>
      </p:sp>
      <p:sp>
        <p:nvSpPr>
          <p:cNvPr id="6" name="Footer Placeholder 4"/>
          <p:cNvSpPr>
            <a:spLocks noGrp="1"/>
          </p:cNvSpPr>
          <p:nvPr>
            <p:ph type="ftr" sz="quarter" idx="15"/>
          </p:nvPr>
        </p:nvSpPr>
        <p:spPr/>
        <p:txBody>
          <a:bodyPr rtlCol="0"/>
          <a:lstStyle>
            <a:lvl1pPr fontAlgn="auto">
              <a:spcBef>
                <a:spcPts val="0"/>
              </a:spcBef>
              <a:spcAft>
                <a:spcPts val="0"/>
              </a:spcAft>
              <a:defRPr>
                <a:solidFill>
                  <a:prstClr val="black">
                    <a:tint val="75000"/>
                  </a:prstClr>
                </a:solidFill>
                <a:latin typeface="+mn-lt"/>
                <a:cs typeface="+mn-cs"/>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pPr>
              <a:defRPr/>
            </a:pPr>
            <a:fld id="{ACD843B3-4FE9-41EF-85C8-F9830C119E12}" type="slidenum">
              <a:rPr lang="en-US" altLang="it-IT"/>
              <a:pPr>
                <a:defRPr/>
              </a:pPr>
              <a:t>‹Nr.›</a:t>
            </a:fld>
            <a:endParaRPr lang="en-US" altLang="it-IT"/>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rtlCol="0"/>
          <a:lstStyle>
            <a:lvl1pPr fontAlgn="auto">
              <a:spcBef>
                <a:spcPts val="0"/>
              </a:spcBef>
              <a:spcAft>
                <a:spcPts val="0"/>
              </a:spcAft>
              <a:defRPr>
                <a:solidFill>
                  <a:prstClr val="black">
                    <a:tint val="75000"/>
                  </a:prstClr>
                </a:solidFill>
                <a:latin typeface="+mn-lt"/>
                <a:cs typeface="+mn-cs"/>
              </a:defRPr>
            </a:lvl1pPr>
          </a:lstStyle>
          <a:p>
            <a:pPr>
              <a:defRPr/>
            </a:pPr>
            <a:endParaRPr lang="en-US"/>
          </a:p>
        </p:txBody>
      </p:sp>
      <p:sp>
        <p:nvSpPr>
          <p:cNvPr id="5" name="Footer Placeholder 4"/>
          <p:cNvSpPr>
            <a:spLocks noGrp="1"/>
          </p:cNvSpPr>
          <p:nvPr>
            <p:ph type="ftr" sz="quarter" idx="11"/>
          </p:nvPr>
        </p:nvSpPr>
        <p:spPr/>
        <p:txBody>
          <a:bodyPr rtlCol="0"/>
          <a:lstStyle>
            <a:lvl1pPr fontAlgn="auto">
              <a:spcBef>
                <a:spcPts val="0"/>
              </a:spcBef>
              <a:spcAft>
                <a:spcPts val="0"/>
              </a:spcAft>
              <a:defRPr>
                <a:solidFill>
                  <a:prstClr val="black">
                    <a:tint val="75000"/>
                  </a:prstClr>
                </a:solidFill>
                <a:latin typeface="+mn-lt"/>
                <a:cs typeface="+mn-cs"/>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8DE1555-81B1-450B-B958-EDD5A6B50DBA}" type="slidenum">
              <a:rPr lang="en-US" altLang="it-IT"/>
              <a:pPr>
                <a:defRPr/>
              </a:pPr>
              <a:t>‹Nr.›</a:t>
            </a:fld>
            <a:endParaRPr lang="en-US" altLang="it-IT"/>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rtlCol="0"/>
          <a:lstStyle>
            <a:lvl1pPr fontAlgn="auto">
              <a:spcBef>
                <a:spcPts val="0"/>
              </a:spcBef>
              <a:spcAft>
                <a:spcPts val="0"/>
              </a:spcAft>
              <a:defRPr>
                <a:solidFill>
                  <a:prstClr val="black">
                    <a:tint val="75000"/>
                  </a:prstClr>
                </a:solidFill>
                <a:latin typeface="+mn-lt"/>
                <a:cs typeface="+mn-cs"/>
              </a:defRPr>
            </a:lvl1pPr>
          </a:lstStyle>
          <a:p>
            <a:pPr>
              <a:defRPr/>
            </a:pPr>
            <a:endParaRPr lang="en-US"/>
          </a:p>
        </p:txBody>
      </p:sp>
      <p:sp>
        <p:nvSpPr>
          <p:cNvPr id="5" name="Footer Placeholder 4"/>
          <p:cNvSpPr>
            <a:spLocks noGrp="1"/>
          </p:cNvSpPr>
          <p:nvPr>
            <p:ph type="ftr" sz="quarter" idx="11"/>
          </p:nvPr>
        </p:nvSpPr>
        <p:spPr/>
        <p:txBody>
          <a:bodyPr rtlCol="0"/>
          <a:lstStyle>
            <a:lvl1pPr fontAlgn="auto">
              <a:spcBef>
                <a:spcPts val="0"/>
              </a:spcBef>
              <a:spcAft>
                <a:spcPts val="0"/>
              </a:spcAft>
              <a:defRPr>
                <a:solidFill>
                  <a:prstClr val="black">
                    <a:tint val="75000"/>
                  </a:prstClr>
                </a:solidFill>
                <a:latin typeface="+mn-lt"/>
                <a:cs typeface="+mn-cs"/>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F1629FE-201A-4670-90D8-EE0B78CA2A61}" type="slidenum">
              <a:rPr lang="en-US" altLang="it-IT"/>
              <a:pPr>
                <a:defRPr/>
              </a:pPr>
              <a:t>‹Nr.›</a:t>
            </a:fld>
            <a:endParaRPr lang="en-US" altLang="it-IT"/>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cSld name="Content_Subhead">
    <p:spTree>
      <p:nvGrpSpPr>
        <p:cNvPr id="1" name=""/>
        <p:cNvGrpSpPr/>
        <p:nvPr/>
      </p:nvGrpSpPr>
      <p:grpSpPr>
        <a:xfrm>
          <a:off x="0" y="0"/>
          <a:ext cx="0" cy="0"/>
          <a:chOff x="0" y="0"/>
          <a:chExt cx="0" cy="0"/>
        </a:xfrm>
      </p:grpSpPr>
      <p:pic>
        <p:nvPicPr>
          <p:cNvPr id="6" name="Segnaposto contenuto 11"/>
          <p:cNvPicPr>
            <a:picLocks noChangeAspect="1"/>
          </p:cNvPicPr>
          <p:nvPr userDrawn="1"/>
        </p:nvPicPr>
        <p:blipFill>
          <a:blip r:embed="rId2"/>
          <a:srcRect/>
          <a:stretch>
            <a:fillRect/>
          </a:stretch>
        </p:blipFill>
        <p:spPr bwMode="auto">
          <a:xfrm>
            <a:off x="10942638" y="38100"/>
            <a:ext cx="1181100" cy="1114425"/>
          </a:xfrm>
          <a:prstGeom prst="rect">
            <a:avLst/>
          </a:prstGeom>
          <a:noFill/>
          <a:ln w="9525">
            <a:noFill/>
            <a:miter lim="800000"/>
            <a:headEnd/>
            <a:tailEnd/>
          </a:ln>
        </p:spPr>
      </p:pic>
      <p:pic>
        <p:nvPicPr>
          <p:cNvPr id="7" name="Immagine 28"/>
          <p:cNvPicPr>
            <a:picLocks noChangeAspect="1"/>
          </p:cNvPicPr>
          <p:nvPr userDrawn="1"/>
        </p:nvPicPr>
        <p:blipFill>
          <a:blip r:embed="rId3" cstate="print"/>
          <a:srcRect/>
          <a:stretch>
            <a:fillRect/>
          </a:stretch>
        </p:blipFill>
        <p:spPr bwMode="auto">
          <a:xfrm>
            <a:off x="7345363" y="0"/>
            <a:ext cx="1087437" cy="1012825"/>
          </a:xfrm>
          <a:prstGeom prst="rect">
            <a:avLst/>
          </a:prstGeom>
          <a:noFill/>
          <a:ln w="9525">
            <a:noFill/>
            <a:miter lim="800000"/>
            <a:headEnd/>
            <a:tailEnd/>
          </a:ln>
        </p:spPr>
      </p:pic>
      <p:pic>
        <p:nvPicPr>
          <p:cNvPr id="8" name="Immagine 29" descr="GG_DIPARTIMENTO.jpg"/>
          <p:cNvPicPr>
            <a:picLocks noChangeAspect="1"/>
          </p:cNvPicPr>
          <p:nvPr userDrawn="1"/>
        </p:nvPicPr>
        <p:blipFill>
          <a:blip r:embed="rId4"/>
          <a:srcRect l="21559" t="63387" r="54817" b="12485"/>
          <a:stretch>
            <a:fillRect/>
          </a:stretch>
        </p:blipFill>
        <p:spPr bwMode="auto">
          <a:xfrm>
            <a:off x="39688" y="187325"/>
            <a:ext cx="2733675" cy="638175"/>
          </a:xfrm>
          <a:prstGeom prst="rect">
            <a:avLst/>
          </a:prstGeom>
          <a:noFill/>
          <a:ln w="9525">
            <a:noFill/>
            <a:miter lim="800000"/>
            <a:headEnd/>
            <a:tailEnd/>
          </a:ln>
        </p:spPr>
      </p:pic>
      <p:pic>
        <p:nvPicPr>
          <p:cNvPr id="9" name="Immagine 30"/>
          <p:cNvPicPr>
            <a:picLocks noChangeAspect="1"/>
          </p:cNvPicPr>
          <p:nvPr userDrawn="1"/>
        </p:nvPicPr>
        <p:blipFill>
          <a:blip r:embed="rId5"/>
          <a:srcRect/>
          <a:stretch>
            <a:fillRect/>
          </a:stretch>
        </p:blipFill>
        <p:spPr bwMode="auto">
          <a:xfrm>
            <a:off x="3709988" y="50800"/>
            <a:ext cx="1331912" cy="927100"/>
          </a:xfrm>
          <a:prstGeom prst="rect">
            <a:avLst/>
          </a:prstGeom>
          <a:noFill/>
          <a:ln w="9525">
            <a:noFill/>
            <a:miter lim="800000"/>
            <a:headEnd/>
            <a:tailEnd/>
          </a:ln>
        </p:spPr>
      </p:pic>
      <p:sp>
        <p:nvSpPr>
          <p:cNvPr id="10" name="Slide Number Placeholder 8"/>
          <p:cNvSpPr txBox="1">
            <a:spLocks/>
          </p:cNvSpPr>
          <p:nvPr userDrawn="1"/>
        </p:nvSpPr>
        <p:spPr>
          <a:xfrm>
            <a:off x="8386763" y="6492875"/>
            <a:ext cx="684212" cy="365125"/>
          </a:xfrm>
          <a:prstGeom prst="rect">
            <a:avLst/>
          </a:prstGeom>
        </p:spPr>
        <p:txBody>
          <a:bodyPr anchor="ct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algn="r" eaLnBrk="1" hangingPunct="1">
              <a:defRPr/>
            </a:pPr>
            <a:fld id="{979FACBE-E13F-4B8A-83CC-57146935AAEB}" type="slidenum">
              <a:rPr lang="en-US" altLang="it-IT" sz="1200" smtClean="0">
                <a:solidFill>
                  <a:srgbClr val="2C3C43"/>
                </a:solidFill>
                <a:latin typeface="Trebuchet MS" pitchFamily="34" charset="0"/>
              </a:rPr>
              <a:pPr algn="r" eaLnBrk="1" hangingPunct="1">
                <a:defRPr/>
              </a:pPr>
              <a:t>‹Nr.›</a:t>
            </a:fld>
            <a:endParaRPr lang="en-US" altLang="it-IT" sz="1200">
              <a:solidFill>
                <a:srgbClr val="2C3C43"/>
              </a:solidFill>
              <a:latin typeface="Trebuchet MS" pitchFamily="34" charset="0"/>
            </a:endParaRPr>
          </a:p>
        </p:txBody>
      </p:sp>
      <p:sp>
        <p:nvSpPr>
          <p:cNvPr id="2" name="Title 1"/>
          <p:cNvSpPr>
            <a:spLocks noGrp="1"/>
          </p:cNvSpPr>
          <p:nvPr>
            <p:ph type="title"/>
          </p:nvPr>
        </p:nvSpPr>
        <p:spPr>
          <a:xfrm>
            <a:off x="414528" y="1076326"/>
            <a:ext cx="11338560" cy="704850"/>
          </a:xfrm>
        </p:spPr>
        <p:txBody>
          <a:bodyPr/>
          <a:lstStyle>
            <a:lvl1pPr>
              <a:defRPr>
                <a:solidFill>
                  <a:srgbClr val="004B98"/>
                </a:solidFill>
              </a:defRPr>
            </a:lvl1pPr>
          </a:lstStyle>
          <a:p>
            <a:r>
              <a:rPr lang="it-IT" dirty="0"/>
              <a:t>Fare clic per modificare lo stile del titolo</a:t>
            </a:r>
            <a:endParaRPr lang="en-US" dirty="0"/>
          </a:p>
        </p:txBody>
      </p:sp>
      <p:sp>
        <p:nvSpPr>
          <p:cNvPr id="3" name="Content Placeholder 2"/>
          <p:cNvSpPr>
            <a:spLocks noGrp="1"/>
          </p:cNvSpPr>
          <p:nvPr>
            <p:ph idx="1"/>
          </p:nvPr>
        </p:nvSpPr>
        <p:spPr>
          <a:xfrm>
            <a:off x="414528" y="2432759"/>
            <a:ext cx="11338560" cy="4267200"/>
          </a:xfrm>
        </p:spPr>
        <p:txBody>
          <a:bodyPr/>
          <a:lstStyle>
            <a:lvl1pPr>
              <a:buClr>
                <a:schemeClr val="bg2"/>
              </a:buClr>
              <a:defRPr/>
            </a:lvl1pPr>
            <a:lvl2pPr>
              <a:buClr>
                <a:schemeClr val="bg2"/>
              </a:buClr>
              <a:defRPr/>
            </a:lvl2pPr>
            <a:lvl3pPr>
              <a:buClr>
                <a:schemeClr val="bg2"/>
              </a:buClr>
              <a:defRPr/>
            </a:lvl3pPr>
            <a:lvl4pPr>
              <a:buClr>
                <a:schemeClr val="bg2"/>
              </a:buClr>
              <a:defRPr/>
            </a:lvl4pPr>
            <a:lvl5pPr>
              <a:buClr>
                <a:schemeClr val="bg2"/>
              </a:buClr>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2"/>
          <p:cNvSpPr>
            <a:spLocks noGrp="1"/>
          </p:cNvSpPr>
          <p:nvPr>
            <p:ph type="body" idx="11"/>
          </p:nvPr>
        </p:nvSpPr>
        <p:spPr>
          <a:xfrm>
            <a:off x="414528" y="1937459"/>
            <a:ext cx="11338560" cy="495300"/>
          </a:xfrm>
        </p:spPr>
        <p:txBody>
          <a:bodyPr/>
          <a:lstStyle>
            <a:lvl1pPr marL="0" indent="0">
              <a:buNone/>
              <a:defRPr sz="2400" b="1" i="0">
                <a:solidFill>
                  <a:schemeClr val="bg2"/>
                </a:solidFill>
                <a:latin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userDrawn="1">
  <p:cSld name="Two Content_Subheads">
    <p:spTree>
      <p:nvGrpSpPr>
        <p:cNvPr id="1" name=""/>
        <p:cNvGrpSpPr/>
        <p:nvPr/>
      </p:nvGrpSpPr>
      <p:grpSpPr>
        <a:xfrm>
          <a:off x="0" y="0"/>
          <a:ext cx="0" cy="0"/>
          <a:chOff x="0" y="0"/>
          <a:chExt cx="0" cy="0"/>
        </a:xfrm>
      </p:grpSpPr>
      <p:pic>
        <p:nvPicPr>
          <p:cNvPr id="8" name="Segnaposto contenuto 11"/>
          <p:cNvPicPr>
            <a:picLocks noChangeAspect="1"/>
          </p:cNvPicPr>
          <p:nvPr userDrawn="1"/>
        </p:nvPicPr>
        <p:blipFill>
          <a:blip r:embed="rId2"/>
          <a:srcRect/>
          <a:stretch>
            <a:fillRect/>
          </a:stretch>
        </p:blipFill>
        <p:spPr bwMode="auto">
          <a:xfrm>
            <a:off x="10942638" y="38100"/>
            <a:ext cx="1181100" cy="1114425"/>
          </a:xfrm>
          <a:prstGeom prst="rect">
            <a:avLst/>
          </a:prstGeom>
          <a:noFill/>
          <a:ln w="9525">
            <a:noFill/>
            <a:miter lim="800000"/>
            <a:headEnd/>
            <a:tailEnd/>
          </a:ln>
        </p:spPr>
      </p:pic>
      <p:pic>
        <p:nvPicPr>
          <p:cNvPr id="9" name="Immagine 28"/>
          <p:cNvPicPr>
            <a:picLocks noChangeAspect="1"/>
          </p:cNvPicPr>
          <p:nvPr userDrawn="1"/>
        </p:nvPicPr>
        <p:blipFill>
          <a:blip r:embed="rId3" cstate="print"/>
          <a:srcRect/>
          <a:stretch>
            <a:fillRect/>
          </a:stretch>
        </p:blipFill>
        <p:spPr bwMode="auto">
          <a:xfrm>
            <a:off x="7345363" y="0"/>
            <a:ext cx="1087437" cy="1012825"/>
          </a:xfrm>
          <a:prstGeom prst="rect">
            <a:avLst/>
          </a:prstGeom>
          <a:noFill/>
          <a:ln w="9525">
            <a:noFill/>
            <a:miter lim="800000"/>
            <a:headEnd/>
            <a:tailEnd/>
          </a:ln>
        </p:spPr>
      </p:pic>
      <p:pic>
        <p:nvPicPr>
          <p:cNvPr id="10" name="Immagine 29" descr="GG_DIPARTIMENTO.jpg"/>
          <p:cNvPicPr>
            <a:picLocks noChangeAspect="1"/>
          </p:cNvPicPr>
          <p:nvPr userDrawn="1"/>
        </p:nvPicPr>
        <p:blipFill>
          <a:blip r:embed="rId4"/>
          <a:srcRect l="21559" t="63387" r="54817" b="12485"/>
          <a:stretch>
            <a:fillRect/>
          </a:stretch>
        </p:blipFill>
        <p:spPr bwMode="auto">
          <a:xfrm>
            <a:off x="39688" y="195263"/>
            <a:ext cx="2733675" cy="638175"/>
          </a:xfrm>
          <a:prstGeom prst="rect">
            <a:avLst/>
          </a:prstGeom>
          <a:noFill/>
          <a:ln w="9525">
            <a:noFill/>
            <a:miter lim="800000"/>
            <a:headEnd/>
            <a:tailEnd/>
          </a:ln>
        </p:spPr>
      </p:pic>
      <p:pic>
        <p:nvPicPr>
          <p:cNvPr id="11" name="Immagine 30"/>
          <p:cNvPicPr>
            <a:picLocks noChangeAspect="1"/>
          </p:cNvPicPr>
          <p:nvPr userDrawn="1"/>
        </p:nvPicPr>
        <p:blipFill>
          <a:blip r:embed="rId5"/>
          <a:srcRect/>
          <a:stretch>
            <a:fillRect/>
          </a:stretch>
        </p:blipFill>
        <p:spPr bwMode="auto">
          <a:xfrm>
            <a:off x="3709988" y="50800"/>
            <a:ext cx="1331912" cy="927100"/>
          </a:xfrm>
          <a:prstGeom prst="rect">
            <a:avLst/>
          </a:prstGeom>
          <a:noFill/>
          <a:ln w="9525">
            <a:noFill/>
            <a:miter lim="800000"/>
            <a:headEnd/>
            <a:tailEnd/>
          </a:ln>
        </p:spPr>
      </p:pic>
      <p:sp>
        <p:nvSpPr>
          <p:cNvPr id="12" name="Slide Number Placeholder 8"/>
          <p:cNvSpPr txBox="1">
            <a:spLocks/>
          </p:cNvSpPr>
          <p:nvPr userDrawn="1"/>
        </p:nvSpPr>
        <p:spPr>
          <a:xfrm>
            <a:off x="8386763" y="6492875"/>
            <a:ext cx="684212" cy="365125"/>
          </a:xfrm>
          <a:prstGeom prst="rect">
            <a:avLst/>
          </a:prstGeom>
        </p:spPr>
        <p:txBody>
          <a:bodyPr anchor="ct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algn="r" eaLnBrk="1" hangingPunct="1">
              <a:defRPr/>
            </a:pPr>
            <a:fld id="{91D47CBB-E5B9-4D94-86A6-09A5915525CB}" type="slidenum">
              <a:rPr lang="en-US" altLang="it-IT" sz="1200" smtClean="0">
                <a:solidFill>
                  <a:srgbClr val="2C3C43"/>
                </a:solidFill>
                <a:latin typeface="Trebuchet MS" pitchFamily="34" charset="0"/>
              </a:rPr>
              <a:pPr algn="r" eaLnBrk="1" hangingPunct="1">
                <a:defRPr/>
              </a:pPr>
              <a:t>‹Nr.›</a:t>
            </a:fld>
            <a:endParaRPr lang="en-US" altLang="it-IT" sz="1200">
              <a:solidFill>
                <a:srgbClr val="2C3C43"/>
              </a:solidFill>
              <a:latin typeface="Trebuchet MS" pitchFamily="34" charset="0"/>
            </a:endParaRPr>
          </a:p>
        </p:txBody>
      </p:sp>
      <p:sp>
        <p:nvSpPr>
          <p:cNvPr id="3" name="Text Placeholder 2"/>
          <p:cNvSpPr>
            <a:spLocks noGrp="1"/>
          </p:cNvSpPr>
          <p:nvPr>
            <p:ph type="body" idx="1"/>
          </p:nvPr>
        </p:nvSpPr>
        <p:spPr>
          <a:xfrm>
            <a:off x="414528" y="1371600"/>
            <a:ext cx="5486400" cy="639762"/>
          </a:xfrm>
        </p:spPr>
        <p:txBody>
          <a:bodyPr anchor="b"/>
          <a:lstStyle>
            <a:lvl1pPr marL="0" indent="0">
              <a:buNone/>
              <a:defRPr sz="2000" b="1" i="0">
                <a:solidFill>
                  <a:schemeClr val="bg2"/>
                </a:solidFill>
                <a:latin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414528" y="2057400"/>
            <a:ext cx="5486400" cy="4114800"/>
          </a:xfrm>
        </p:spPr>
        <p:txBody>
          <a:bodyPr/>
          <a:lstStyle>
            <a:lvl1pPr>
              <a:defRPr sz="2000"/>
            </a:lvl1pPr>
            <a:lvl2pPr>
              <a:defRPr sz="1800"/>
            </a:lvl2pPr>
            <a:lvl3pPr>
              <a:defRPr sz="1600"/>
            </a:lvl3pPr>
            <a:lvl4pPr>
              <a:defRPr sz="1400"/>
            </a:lvl4pPr>
            <a:lvl5pPr>
              <a:defRPr sz="12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Text Placeholder 4"/>
          <p:cNvSpPr>
            <a:spLocks noGrp="1"/>
          </p:cNvSpPr>
          <p:nvPr>
            <p:ph type="body" sz="quarter" idx="3"/>
          </p:nvPr>
        </p:nvSpPr>
        <p:spPr>
          <a:xfrm>
            <a:off x="6266688" y="1371600"/>
            <a:ext cx="5486400" cy="639762"/>
          </a:xfrm>
        </p:spPr>
        <p:txBody>
          <a:bodyPr anchor="b"/>
          <a:lstStyle>
            <a:lvl1pPr marL="0" indent="0">
              <a:buNone/>
              <a:defRPr sz="2000" b="1" i="0">
                <a:solidFill>
                  <a:schemeClr val="bg2"/>
                </a:solidFill>
                <a:latin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6266688" y="2057400"/>
            <a:ext cx="5486400" cy="4114800"/>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Titolo 6"/>
          <p:cNvSpPr>
            <a:spLocks noGrp="1"/>
          </p:cNvSpPr>
          <p:nvPr>
            <p:ph type="title"/>
          </p:nvPr>
        </p:nvSpPr>
        <p:spPr/>
        <p:txBody>
          <a:bodyPr/>
          <a:lstStyle/>
          <a:p>
            <a:r>
              <a:rPr lang="it-IT" dirty="0"/>
              <a:t>Fare clic per modificare lo stile del titolo</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grpSp>
        <p:nvGrpSpPr>
          <p:cNvPr id="4" name="Gruppo 17"/>
          <p:cNvGrpSpPr>
            <a:grpSpLocks/>
          </p:cNvGrpSpPr>
          <p:nvPr userDrawn="1"/>
        </p:nvGrpSpPr>
        <p:grpSpPr bwMode="auto">
          <a:xfrm>
            <a:off x="1454150" y="17463"/>
            <a:ext cx="9283700" cy="1114425"/>
            <a:chOff x="566421" y="17691"/>
            <a:chExt cx="9285003" cy="1114425"/>
          </a:xfrm>
        </p:grpSpPr>
        <p:pic>
          <p:nvPicPr>
            <p:cNvPr id="5" name="Segnaposto contenuto 11"/>
            <p:cNvPicPr>
              <a:picLocks noChangeAspect="1"/>
            </p:cNvPicPr>
            <p:nvPr userDrawn="1"/>
          </p:nvPicPr>
          <p:blipFill>
            <a:blip r:embed="rId2"/>
            <a:srcRect/>
            <a:stretch>
              <a:fillRect/>
            </a:stretch>
          </p:blipFill>
          <p:spPr bwMode="auto">
            <a:xfrm>
              <a:off x="8670324" y="17691"/>
              <a:ext cx="1181100" cy="1114425"/>
            </a:xfrm>
            <a:prstGeom prst="rect">
              <a:avLst/>
            </a:prstGeom>
            <a:noFill/>
            <a:ln w="9525">
              <a:noFill/>
              <a:miter lim="800000"/>
              <a:headEnd/>
              <a:tailEnd/>
            </a:ln>
          </p:spPr>
        </p:pic>
        <p:pic>
          <p:nvPicPr>
            <p:cNvPr id="6" name="Immagine 29"/>
            <p:cNvPicPr>
              <a:picLocks noChangeAspect="1"/>
            </p:cNvPicPr>
            <p:nvPr userDrawn="1"/>
          </p:nvPicPr>
          <p:blipFill>
            <a:blip r:embed="rId3" cstate="print"/>
            <a:srcRect/>
            <a:stretch>
              <a:fillRect/>
            </a:stretch>
          </p:blipFill>
          <p:spPr bwMode="auto">
            <a:xfrm>
              <a:off x="6058734" y="68406"/>
              <a:ext cx="1087043" cy="1012994"/>
            </a:xfrm>
            <a:prstGeom prst="rect">
              <a:avLst/>
            </a:prstGeom>
            <a:noFill/>
            <a:ln w="9525">
              <a:noFill/>
              <a:miter lim="800000"/>
              <a:headEnd/>
              <a:tailEnd/>
            </a:ln>
          </p:spPr>
        </p:pic>
        <p:pic>
          <p:nvPicPr>
            <p:cNvPr id="7" name="Immagine 30" descr="GG_DIPARTIMENTO.jpg"/>
            <p:cNvPicPr>
              <a:picLocks noChangeAspect="1"/>
            </p:cNvPicPr>
            <p:nvPr userDrawn="1"/>
          </p:nvPicPr>
          <p:blipFill>
            <a:blip r:embed="rId4"/>
            <a:srcRect l="21559" t="63387" r="54817" b="12485"/>
            <a:stretch>
              <a:fillRect/>
            </a:stretch>
          </p:blipFill>
          <p:spPr bwMode="auto">
            <a:xfrm>
              <a:off x="566421" y="255998"/>
              <a:ext cx="2733475" cy="637811"/>
            </a:xfrm>
            <a:prstGeom prst="rect">
              <a:avLst/>
            </a:prstGeom>
            <a:noFill/>
            <a:ln w="9525">
              <a:noFill/>
              <a:miter lim="800000"/>
              <a:headEnd/>
              <a:tailEnd/>
            </a:ln>
          </p:spPr>
        </p:pic>
        <p:pic>
          <p:nvPicPr>
            <p:cNvPr id="8" name="Immagine 31"/>
            <p:cNvPicPr>
              <a:picLocks noChangeAspect="1"/>
            </p:cNvPicPr>
            <p:nvPr userDrawn="1"/>
          </p:nvPicPr>
          <p:blipFill>
            <a:blip r:embed="rId5"/>
            <a:srcRect/>
            <a:stretch>
              <a:fillRect/>
            </a:stretch>
          </p:blipFill>
          <p:spPr bwMode="auto">
            <a:xfrm>
              <a:off x="3739030" y="111539"/>
              <a:ext cx="1332171" cy="926728"/>
            </a:xfrm>
            <a:prstGeom prst="rect">
              <a:avLst/>
            </a:prstGeom>
            <a:noFill/>
            <a:ln w="9525">
              <a:noFill/>
              <a:miter lim="800000"/>
              <a:headEnd/>
              <a:tailEnd/>
            </a:ln>
          </p:spPr>
        </p:pic>
      </p:grpSp>
      <p:sp>
        <p:nvSpPr>
          <p:cNvPr id="9" name="Slide Number Placeholder 8"/>
          <p:cNvSpPr txBox="1">
            <a:spLocks/>
          </p:cNvSpPr>
          <p:nvPr userDrawn="1"/>
        </p:nvSpPr>
        <p:spPr>
          <a:xfrm>
            <a:off x="8386763" y="6492875"/>
            <a:ext cx="684212" cy="365125"/>
          </a:xfrm>
          <a:prstGeom prst="rect">
            <a:avLst/>
          </a:prstGeom>
        </p:spPr>
        <p:txBody>
          <a:bodyPr anchor="ct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algn="r" eaLnBrk="1" hangingPunct="1">
              <a:defRPr/>
            </a:pPr>
            <a:fld id="{44BFBD69-093E-42B1-978B-1E2A4DE8E45D}" type="slidenum">
              <a:rPr lang="en-US" altLang="it-IT" sz="1200" smtClean="0">
                <a:solidFill>
                  <a:srgbClr val="2C3C43"/>
                </a:solidFill>
                <a:latin typeface="Trebuchet MS" pitchFamily="34" charset="0"/>
              </a:rPr>
              <a:pPr algn="r" eaLnBrk="1" hangingPunct="1">
                <a:defRPr/>
              </a:pPr>
              <a:t>‹Nr.›</a:t>
            </a:fld>
            <a:endParaRPr lang="en-US" altLang="it-IT" sz="1200">
              <a:solidFill>
                <a:srgbClr val="2C3C43"/>
              </a:solidFill>
              <a:latin typeface="Trebuchet MS" pitchFamily="34" charset="0"/>
            </a:endParaRPr>
          </a:p>
        </p:txBody>
      </p:sp>
      <p:sp>
        <p:nvSpPr>
          <p:cNvPr id="2" name="Title 1"/>
          <p:cNvSpPr>
            <a:spLocks noGrp="1"/>
          </p:cNvSpPr>
          <p:nvPr>
            <p:ph type="title"/>
          </p:nvPr>
        </p:nvSpPr>
        <p:spPr>
          <a:xfrm>
            <a:off x="633791" y="1132114"/>
            <a:ext cx="8596668" cy="711200"/>
          </a:xfrm>
        </p:spPr>
        <p:txBody>
          <a:bodyPr>
            <a:normAutofit/>
          </a:bodyPr>
          <a:lstStyle>
            <a:lvl1pPr>
              <a:defRPr sz="3200"/>
            </a:lvl1pPr>
          </a:lstStyle>
          <a:p>
            <a:r>
              <a:rPr lang="it-IT" dirty="0"/>
              <a:t>Fare clic per modificare lo stile del titolo</a:t>
            </a:r>
            <a:endParaRPr lang="en-US" dirty="0"/>
          </a:p>
        </p:txBody>
      </p:sp>
      <p:sp>
        <p:nvSpPr>
          <p:cNvPr id="3" name="Content Placeholder 2"/>
          <p:cNvSpPr>
            <a:spLocks noGrp="1"/>
          </p:cNvSpPr>
          <p:nvPr>
            <p:ph idx="1"/>
          </p:nvPr>
        </p:nvSpPr>
        <p:spPr/>
        <p:txBody>
          <a:body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endParaRPr lang="en-US" dirty="0"/>
          </a:p>
        </p:txBody>
      </p:sp>
      <p:sp>
        <p:nvSpPr>
          <p:cNvPr id="10" name="Date Placeholder 3"/>
          <p:cNvSpPr>
            <a:spLocks noGrp="1"/>
          </p:cNvSpPr>
          <p:nvPr>
            <p:ph type="dt" sz="half" idx="10"/>
          </p:nvPr>
        </p:nvSpPr>
        <p:spPr/>
        <p:txBody>
          <a:bodyPr rtlCol="0"/>
          <a:lstStyle>
            <a:lvl1pPr fontAlgn="auto">
              <a:spcBef>
                <a:spcPts val="0"/>
              </a:spcBef>
              <a:spcAft>
                <a:spcPts val="0"/>
              </a:spcAft>
              <a:defRPr>
                <a:solidFill>
                  <a:prstClr val="black">
                    <a:tint val="75000"/>
                  </a:prstClr>
                </a:solidFill>
                <a:latin typeface="+mn-lt"/>
                <a:cs typeface="+mn-cs"/>
              </a:defRPr>
            </a:lvl1pPr>
          </a:lstStyle>
          <a:p>
            <a:pPr>
              <a:defRPr/>
            </a:pPr>
            <a:endParaRPr lang="en-US"/>
          </a:p>
        </p:txBody>
      </p:sp>
      <p:sp>
        <p:nvSpPr>
          <p:cNvPr id="11" name="Footer Placeholder 4"/>
          <p:cNvSpPr>
            <a:spLocks noGrp="1"/>
          </p:cNvSpPr>
          <p:nvPr>
            <p:ph type="ftr" sz="quarter" idx="11"/>
          </p:nvPr>
        </p:nvSpPr>
        <p:spPr/>
        <p:txBody>
          <a:bodyPr rtlCol="0"/>
          <a:lstStyle>
            <a:lvl1pPr fontAlgn="auto">
              <a:spcBef>
                <a:spcPts val="0"/>
              </a:spcBef>
              <a:spcAft>
                <a:spcPts val="0"/>
              </a:spcAft>
              <a:defRPr>
                <a:solidFill>
                  <a:prstClr val="black">
                    <a:tint val="75000"/>
                  </a:prstClr>
                </a:solidFill>
                <a:latin typeface="+mn-lt"/>
                <a:cs typeface="+mn-cs"/>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677335" y="4527448"/>
            <a:ext cx="8596668"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rtlCol="0"/>
          <a:lstStyle>
            <a:lvl1pPr fontAlgn="auto">
              <a:spcBef>
                <a:spcPts val="0"/>
              </a:spcBef>
              <a:spcAft>
                <a:spcPts val="0"/>
              </a:spcAft>
              <a:defRPr>
                <a:solidFill>
                  <a:prstClr val="black">
                    <a:tint val="75000"/>
                  </a:prstClr>
                </a:solidFill>
                <a:latin typeface="+mn-lt"/>
                <a:cs typeface="+mn-cs"/>
              </a:defRPr>
            </a:lvl1pPr>
          </a:lstStyle>
          <a:p>
            <a:pPr>
              <a:defRPr/>
            </a:pPr>
            <a:endParaRPr lang="en-US"/>
          </a:p>
        </p:txBody>
      </p:sp>
      <p:sp>
        <p:nvSpPr>
          <p:cNvPr id="5" name="Footer Placeholder 4"/>
          <p:cNvSpPr>
            <a:spLocks noGrp="1"/>
          </p:cNvSpPr>
          <p:nvPr>
            <p:ph type="ftr" sz="quarter" idx="11"/>
          </p:nvPr>
        </p:nvSpPr>
        <p:spPr/>
        <p:txBody>
          <a:bodyPr rtlCol="0"/>
          <a:lstStyle>
            <a:lvl1pPr fontAlgn="auto">
              <a:spcBef>
                <a:spcPts val="0"/>
              </a:spcBef>
              <a:spcAft>
                <a:spcPts val="0"/>
              </a:spcAft>
              <a:defRPr>
                <a:solidFill>
                  <a:prstClr val="black">
                    <a:tint val="75000"/>
                  </a:prstClr>
                </a:solidFill>
                <a:latin typeface="+mn-lt"/>
                <a:cs typeface="+mn-cs"/>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2DDC0EF-FBF9-41A7-96DA-135EAF8E8131}" type="slidenum">
              <a:rPr lang="en-US" altLang="it-IT"/>
              <a:pPr>
                <a:defRPr/>
              </a:pPr>
              <a:t>‹Nr.›</a:t>
            </a:fld>
            <a:endParaRPr lang="en-US" alt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rtlCol="0"/>
          <a:lstStyle>
            <a:lvl1pPr fontAlgn="auto">
              <a:spcBef>
                <a:spcPts val="0"/>
              </a:spcBef>
              <a:spcAft>
                <a:spcPts val="0"/>
              </a:spcAft>
              <a:defRPr>
                <a:solidFill>
                  <a:prstClr val="black">
                    <a:tint val="75000"/>
                  </a:prstClr>
                </a:solidFill>
                <a:latin typeface="+mn-lt"/>
                <a:cs typeface="+mn-cs"/>
              </a:defRPr>
            </a:lvl1pPr>
          </a:lstStyle>
          <a:p>
            <a:pPr>
              <a:defRPr/>
            </a:pPr>
            <a:endParaRPr lang="en-US"/>
          </a:p>
        </p:txBody>
      </p:sp>
      <p:sp>
        <p:nvSpPr>
          <p:cNvPr id="6" name="Footer Placeholder 5"/>
          <p:cNvSpPr>
            <a:spLocks noGrp="1"/>
          </p:cNvSpPr>
          <p:nvPr>
            <p:ph type="ftr" sz="quarter" idx="11"/>
          </p:nvPr>
        </p:nvSpPr>
        <p:spPr/>
        <p:txBody>
          <a:bodyPr rtlCol="0"/>
          <a:lstStyle>
            <a:lvl1pPr fontAlgn="auto">
              <a:spcBef>
                <a:spcPts val="0"/>
              </a:spcBef>
              <a:spcAft>
                <a:spcPts val="0"/>
              </a:spcAft>
              <a:defRPr>
                <a:solidFill>
                  <a:prstClr val="black">
                    <a:tint val="75000"/>
                  </a:prstClr>
                </a:solidFill>
                <a:latin typeface="+mn-lt"/>
                <a:cs typeface="+mn-cs"/>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3D97E55E-25E2-46A0-AAAB-3B7D233BDEFF}" type="slidenum">
              <a:rPr lang="en-US" altLang="it-IT"/>
              <a:pPr>
                <a:defRPr/>
              </a:pPr>
              <a:t>‹Nr.›</a:t>
            </a:fld>
            <a:endParaRPr lang="en-US" alt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rtlCol="0"/>
          <a:lstStyle>
            <a:lvl1pPr fontAlgn="auto">
              <a:spcBef>
                <a:spcPts val="0"/>
              </a:spcBef>
              <a:spcAft>
                <a:spcPts val="0"/>
              </a:spcAft>
              <a:defRPr>
                <a:solidFill>
                  <a:prstClr val="black">
                    <a:tint val="75000"/>
                  </a:prstClr>
                </a:solidFill>
                <a:latin typeface="+mn-lt"/>
                <a:cs typeface="+mn-cs"/>
              </a:defRPr>
            </a:lvl1pPr>
          </a:lstStyle>
          <a:p>
            <a:pPr>
              <a:defRPr/>
            </a:pPr>
            <a:endParaRPr lang="en-US"/>
          </a:p>
        </p:txBody>
      </p:sp>
      <p:sp>
        <p:nvSpPr>
          <p:cNvPr id="8" name="Footer Placeholder 7"/>
          <p:cNvSpPr>
            <a:spLocks noGrp="1"/>
          </p:cNvSpPr>
          <p:nvPr>
            <p:ph type="ftr" sz="quarter" idx="11"/>
          </p:nvPr>
        </p:nvSpPr>
        <p:spPr/>
        <p:txBody>
          <a:bodyPr rtlCol="0"/>
          <a:lstStyle>
            <a:lvl1pPr fontAlgn="auto">
              <a:spcBef>
                <a:spcPts val="0"/>
              </a:spcBef>
              <a:spcAft>
                <a:spcPts val="0"/>
              </a:spcAft>
              <a:defRPr>
                <a:solidFill>
                  <a:prstClr val="black">
                    <a:tint val="75000"/>
                  </a:prstClr>
                </a:solidFill>
                <a:latin typeface="+mn-lt"/>
                <a:cs typeface="+mn-cs"/>
              </a:defRPr>
            </a:lvl1pPr>
          </a:lstStyle>
          <a:p>
            <a:pPr>
              <a:defRPr/>
            </a:pPr>
            <a:endParaRPr lang="en-US"/>
          </a:p>
        </p:txBody>
      </p:sp>
      <p:sp>
        <p:nvSpPr>
          <p:cNvPr id="9" name="Slide Number Placeholder 8"/>
          <p:cNvSpPr>
            <a:spLocks noGrp="1"/>
          </p:cNvSpPr>
          <p:nvPr>
            <p:ph type="sldNum" sz="quarter" idx="12"/>
          </p:nvPr>
        </p:nvSpPr>
        <p:spPr/>
        <p:txBody>
          <a:bodyPr/>
          <a:lstStyle>
            <a:lvl1pPr>
              <a:defRPr sz="1200">
                <a:solidFill>
                  <a:srgbClr val="2C3C43"/>
                </a:solidFill>
              </a:defRPr>
            </a:lvl1pPr>
          </a:lstStyle>
          <a:p>
            <a:pPr>
              <a:defRPr/>
            </a:pPr>
            <a:fld id="{B694CFD5-33F6-4E73-B3B9-5103ACE14F1E}" type="slidenum">
              <a:rPr lang="en-US" altLang="it-IT"/>
              <a:pPr>
                <a:defRPr/>
              </a:pPr>
              <a:t>‹Nr.›</a:t>
            </a:fld>
            <a:endParaRPr lang="en-US" alt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rtlCol="0"/>
          <a:lstStyle>
            <a:lvl1pPr fontAlgn="auto">
              <a:spcBef>
                <a:spcPts val="0"/>
              </a:spcBef>
              <a:spcAft>
                <a:spcPts val="0"/>
              </a:spcAft>
              <a:defRPr>
                <a:solidFill>
                  <a:prstClr val="black">
                    <a:tint val="75000"/>
                  </a:prstClr>
                </a:solidFill>
                <a:latin typeface="+mn-lt"/>
                <a:cs typeface="+mn-cs"/>
              </a:defRPr>
            </a:lvl1pPr>
          </a:lstStyle>
          <a:p>
            <a:pPr>
              <a:defRPr/>
            </a:pPr>
            <a:endParaRPr lang="en-US"/>
          </a:p>
        </p:txBody>
      </p:sp>
      <p:sp>
        <p:nvSpPr>
          <p:cNvPr id="4" name="Footer Placeholder 3"/>
          <p:cNvSpPr>
            <a:spLocks noGrp="1"/>
          </p:cNvSpPr>
          <p:nvPr>
            <p:ph type="ftr" sz="quarter" idx="11"/>
          </p:nvPr>
        </p:nvSpPr>
        <p:spPr/>
        <p:txBody>
          <a:bodyPr rtlCol="0"/>
          <a:lstStyle>
            <a:lvl1pPr fontAlgn="auto">
              <a:spcBef>
                <a:spcPts val="0"/>
              </a:spcBef>
              <a:spcAft>
                <a:spcPts val="0"/>
              </a:spcAft>
              <a:defRPr>
                <a:solidFill>
                  <a:prstClr val="black">
                    <a:tint val="75000"/>
                  </a:prstClr>
                </a:solidFill>
                <a:latin typeface="+mn-lt"/>
                <a:cs typeface="+mn-cs"/>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2AEABF70-F095-4D8F-9227-D4931A0AD377}" type="slidenum">
              <a:rPr lang="en-US" altLang="it-IT"/>
              <a:pPr>
                <a:defRPr/>
              </a:pPr>
              <a:t>‹Nr.›</a:t>
            </a:fld>
            <a:endParaRPr lang="en-US" alt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rtlCol="0"/>
          <a:lstStyle>
            <a:lvl1pPr fontAlgn="auto">
              <a:spcBef>
                <a:spcPts val="0"/>
              </a:spcBef>
              <a:spcAft>
                <a:spcPts val="0"/>
              </a:spcAft>
              <a:defRPr>
                <a:solidFill>
                  <a:prstClr val="black">
                    <a:tint val="75000"/>
                  </a:prstClr>
                </a:solidFill>
                <a:latin typeface="+mn-lt"/>
                <a:cs typeface="+mn-cs"/>
              </a:defRPr>
            </a:lvl1pPr>
          </a:lstStyle>
          <a:p>
            <a:pPr>
              <a:defRPr/>
            </a:pPr>
            <a:endParaRPr lang="en-US"/>
          </a:p>
        </p:txBody>
      </p:sp>
      <p:sp>
        <p:nvSpPr>
          <p:cNvPr id="3" name="Footer Placeholder 2"/>
          <p:cNvSpPr>
            <a:spLocks noGrp="1"/>
          </p:cNvSpPr>
          <p:nvPr>
            <p:ph type="ftr" sz="quarter" idx="11"/>
          </p:nvPr>
        </p:nvSpPr>
        <p:spPr/>
        <p:txBody>
          <a:bodyPr rtlCol="0"/>
          <a:lstStyle>
            <a:lvl1pPr fontAlgn="auto">
              <a:spcBef>
                <a:spcPts val="0"/>
              </a:spcBef>
              <a:spcAft>
                <a:spcPts val="0"/>
              </a:spcAft>
              <a:defRPr>
                <a:solidFill>
                  <a:prstClr val="black">
                    <a:tint val="75000"/>
                  </a:prstClr>
                </a:solidFill>
                <a:latin typeface="+mn-lt"/>
                <a:cs typeface="+mn-cs"/>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667B2BED-1B31-4133-A975-823028C5BA92}" type="slidenum">
              <a:rPr lang="en-US" altLang="it-IT"/>
              <a:pPr>
                <a:defRPr/>
              </a:pPr>
              <a:t>‹Nr.›</a:t>
            </a:fld>
            <a:endParaRPr lang="en-US" alt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Contenuto con didascalia">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a:t>Fare clic per modificare lo stile del titolo</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a:t>Fare clic per modificare stili del testo dello schema</a:t>
            </a:r>
          </a:p>
        </p:txBody>
      </p:sp>
      <p:sp>
        <p:nvSpPr>
          <p:cNvPr id="5" name="Date Placeholder 4"/>
          <p:cNvSpPr>
            <a:spLocks noGrp="1"/>
          </p:cNvSpPr>
          <p:nvPr>
            <p:ph type="dt" sz="half" idx="10"/>
          </p:nvPr>
        </p:nvSpPr>
        <p:spPr/>
        <p:txBody>
          <a:bodyPr rtlCol="0"/>
          <a:lstStyle>
            <a:lvl1pPr fontAlgn="auto">
              <a:spcBef>
                <a:spcPts val="0"/>
              </a:spcBef>
              <a:spcAft>
                <a:spcPts val="0"/>
              </a:spcAft>
              <a:defRPr>
                <a:solidFill>
                  <a:prstClr val="black">
                    <a:tint val="75000"/>
                  </a:prstClr>
                </a:solidFill>
                <a:latin typeface="+mn-lt"/>
                <a:cs typeface="+mn-cs"/>
              </a:defRPr>
            </a:lvl1pPr>
          </a:lstStyle>
          <a:p>
            <a:pPr>
              <a:defRPr/>
            </a:pPr>
            <a:endParaRPr lang="en-US"/>
          </a:p>
        </p:txBody>
      </p:sp>
      <p:sp>
        <p:nvSpPr>
          <p:cNvPr id="6" name="Footer Placeholder 5"/>
          <p:cNvSpPr>
            <a:spLocks noGrp="1"/>
          </p:cNvSpPr>
          <p:nvPr>
            <p:ph type="ftr" sz="quarter" idx="11"/>
          </p:nvPr>
        </p:nvSpPr>
        <p:spPr/>
        <p:txBody>
          <a:bodyPr rtlCol="0"/>
          <a:lstStyle>
            <a:lvl1pPr fontAlgn="auto">
              <a:spcBef>
                <a:spcPts val="0"/>
              </a:spcBef>
              <a:spcAft>
                <a:spcPts val="0"/>
              </a:spcAft>
              <a:defRPr>
                <a:solidFill>
                  <a:prstClr val="black">
                    <a:tint val="75000"/>
                  </a:prstClr>
                </a:solidFill>
                <a:latin typeface="+mn-lt"/>
                <a:cs typeface="+mn-cs"/>
              </a:defRPr>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96224394-483A-4E55-8F9C-C0CCFD9B5290}" type="slidenum">
              <a:rPr lang="en-US" altLang="it-IT"/>
              <a:pPr>
                <a:defRPr/>
              </a:pPr>
              <a:t>‹Nr.›</a:t>
            </a:fld>
            <a:endParaRPr lang="en-US" altLang="it-IT"/>
          </a:p>
        </p:txBody>
      </p:sp>
      <p:sp>
        <p:nvSpPr>
          <p:cNvPr id="9" name="Inhaltsplatzhalter 8">
            <a:extLst>
              <a:ext uri="{FF2B5EF4-FFF2-40B4-BE49-F238E27FC236}">
                <a16:creationId xmlns:a16="http://schemas.microsoft.com/office/drawing/2014/main" id="{8D92DB8D-5954-4B4B-8E7D-EBD4DCB920C1}"/>
              </a:ext>
            </a:extLst>
          </p:cNvPr>
          <p:cNvSpPr>
            <a:spLocks noGrp="1"/>
          </p:cNvSpPr>
          <p:nvPr>
            <p:ph sz="quarter" idx="13"/>
          </p:nvPr>
        </p:nvSpPr>
        <p:spPr>
          <a:xfrm>
            <a:off x="6440488" y="749300"/>
            <a:ext cx="914400" cy="91440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A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677334" y="609600"/>
            <a:ext cx="8596668"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noProof="0"/>
              <a:t>Fare clic sull'icona per inserire un'immagine</a:t>
            </a:r>
            <a:endParaRPr lang="en-US" noProof="0"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Footer Placeholder 5"/>
          <p:cNvSpPr>
            <a:spLocks noGrp="1"/>
          </p:cNvSpPr>
          <p:nvPr>
            <p:ph type="ftr" sz="quarter" idx="10"/>
          </p:nvPr>
        </p:nvSpPr>
        <p:spPr/>
        <p:txBody>
          <a:bodyPr rtlCol="0"/>
          <a:lstStyle>
            <a:lvl1pPr fontAlgn="auto">
              <a:spcBef>
                <a:spcPts val="0"/>
              </a:spcBef>
              <a:spcAft>
                <a:spcPts val="0"/>
              </a:spcAft>
              <a:defRPr>
                <a:solidFill>
                  <a:prstClr val="black">
                    <a:tint val="75000"/>
                  </a:prstClr>
                </a:solidFill>
                <a:latin typeface="+mn-lt"/>
                <a:cs typeface="+mn-cs"/>
              </a:defRPr>
            </a:lvl1pPr>
          </a:lstStyle>
          <a:p>
            <a:pPr>
              <a:defRPr/>
            </a:pPr>
            <a:endParaRPr lang="en-US"/>
          </a:p>
        </p:txBody>
      </p:sp>
      <p:sp>
        <p:nvSpPr>
          <p:cNvPr id="6" name="Slide Number Placeholder 6"/>
          <p:cNvSpPr>
            <a:spLocks noGrp="1"/>
          </p:cNvSpPr>
          <p:nvPr>
            <p:ph type="sldNum" sz="quarter" idx="11"/>
          </p:nvPr>
        </p:nvSpPr>
        <p:spPr/>
        <p:txBody>
          <a:bodyPr/>
          <a:lstStyle>
            <a:lvl1pPr>
              <a:defRPr/>
            </a:lvl1pPr>
          </a:lstStyle>
          <a:p>
            <a:pPr>
              <a:defRPr/>
            </a:pPr>
            <a:fld id="{B15B8E82-5323-4684-9FA5-E8E32C5A406D}" type="slidenum">
              <a:rPr lang="en-US" altLang="it-IT"/>
              <a:pPr>
                <a:defRPr/>
              </a:pPr>
              <a:t>‹Nr.›</a:t>
            </a:fld>
            <a:endParaRPr lang="en-US" altLang="it-IT"/>
          </a:p>
        </p:txBody>
      </p:sp>
      <p:sp>
        <p:nvSpPr>
          <p:cNvPr id="7" name="Date Placeholder 4"/>
          <p:cNvSpPr>
            <a:spLocks noGrp="1"/>
          </p:cNvSpPr>
          <p:nvPr>
            <p:ph type="dt" sz="half" idx="12"/>
          </p:nvPr>
        </p:nvSpPr>
        <p:spPr/>
        <p:txBody>
          <a:bodyPr rtlCol="0"/>
          <a:lstStyle>
            <a:lvl1pPr fontAlgn="auto">
              <a:spcBef>
                <a:spcPts val="0"/>
              </a:spcBef>
              <a:spcAft>
                <a:spcPts val="0"/>
              </a:spcAft>
              <a:defRPr>
                <a:solidFill>
                  <a:prstClr val="black">
                    <a:tint val="75000"/>
                  </a:prstClr>
                </a:solidFill>
                <a:latin typeface="+mn-lt"/>
                <a:cs typeface="+mn-cs"/>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43"/>
          <p:cNvGrpSpPr>
            <a:grpSpLocks/>
          </p:cNvGrpSpPr>
          <p:nvPr/>
        </p:nvGrpSpPr>
        <p:grpSpPr bwMode="auto">
          <a:xfrm>
            <a:off x="0" y="-7938"/>
            <a:ext cx="12192000" cy="6865938"/>
            <a:chOff x="0" y="-8467"/>
            <a:chExt cx="12192000" cy="6866467"/>
          </a:xfrm>
        </p:grpSpPr>
        <p:cxnSp>
          <p:nvCxnSpPr>
            <p:cNvPr id="20" name="Straight Connector 19"/>
            <p:cNvCxnSpPr/>
            <p:nvPr/>
          </p:nvCxnSpPr>
          <p:spPr>
            <a:xfrm>
              <a:off x="9371013" y="-528"/>
              <a:ext cx="1219200" cy="6858528"/>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4738" y="3681168"/>
              <a:ext cx="4764087" cy="3176832"/>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863" y="3047706"/>
              <a:ext cx="3259137" cy="381029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138" y="3589086"/>
              <a:ext cx="1817687" cy="326891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2981"/>
              <a:ext cx="449263" cy="2845019"/>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p:cNvSpPr>
            <a:spLocks noGrp="1"/>
          </p:cNvSpPr>
          <p:nvPr>
            <p:ph type="title"/>
          </p:nvPr>
        </p:nvSpPr>
        <p:spPr bwMode="auto">
          <a:xfrm>
            <a:off x="677863" y="609600"/>
            <a:ext cx="8596312" cy="1320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ltLang="it-IT"/>
              <a:t>Fare clic per modificare lo stile del titolo</a:t>
            </a:r>
            <a:endParaRPr lang="en-US" altLang="it-IT"/>
          </a:p>
        </p:txBody>
      </p:sp>
      <p:sp>
        <p:nvSpPr>
          <p:cNvPr id="1028" name="Text Placeholder 2"/>
          <p:cNvSpPr>
            <a:spLocks noGrp="1"/>
          </p:cNvSpPr>
          <p:nvPr>
            <p:ph type="body" idx="1"/>
          </p:nvPr>
        </p:nvSpPr>
        <p:spPr bwMode="auto">
          <a:xfrm>
            <a:off x="677863" y="2160588"/>
            <a:ext cx="8596312" cy="3881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endParaRPr lang="en-US" altLang="it-IT"/>
          </a:p>
        </p:txBody>
      </p:sp>
      <p:sp>
        <p:nvSpPr>
          <p:cNvPr id="4" name="Date Placeholder 3"/>
          <p:cNvSpPr>
            <a:spLocks noGrp="1"/>
          </p:cNvSpPr>
          <p:nvPr>
            <p:ph type="dt" sz="half" idx="2"/>
          </p:nvPr>
        </p:nvSpPr>
        <p:spPr>
          <a:xfrm>
            <a:off x="7205663" y="6042025"/>
            <a:ext cx="911225"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rgbClr val="898989"/>
                </a:solidFill>
                <a:latin typeface="Trebuchet MS" pitchFamily="34" charset="0"/>
                <a:cs typeface="Arial" charset="0"/>
              </a:defRPr>
            </a:lvl1pPr>
          </a:lstStyle>
          <a:p>
            <a:pPr>
              <a:defRPr/>
            </a:pPr>
            <a:endParaRPr lang="en-US"/>
          </a:p>
        </p:txBody>
      </p:sp>
      <p:sp>
        <p:nvSpPr>
          <p:cNvPr id="5" name="Footer Placeholder 4"/>
          <p:cNvSpPr>
            <a:spLocks noGrp="1"/>
          </p:cNvSpPr>
          <p:nvPr>
            <p:ph type="ftr" sz="quarter" idx="3"/>
          </p:nvPr>
        </p:nvSpPr>
        <p:spPr>
          <a:xfrm>
            <a:off x="677863" y="6042025"/>
            <a:ext cx="6297612"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900">
                <a:solidFill>
                  <a:srgbClr val="898989"/>
                </a:solidFill>
                <a:latin typeface="Trebuchet MS" pitchFamily="34" charset="0"/>
                <a:cs typeface="Arial" charset="0"/>
              </a:defRPr>
            </a:lvl1pPr>
          </a:lstStyle>
          <a:p>
            <a:pPr>
              <a:defRPr/>
            </a:pPr>
            <a:endParaRPr lang="en-US"/>
          </a:p>
        </p:txBody>
      </p:sp>
      <p:sp>
        <p:nvSpPr>
          <p:cNvPr id="6" name="Slide Number Placeholder 5"/>
          <p:cNvSpPr>
            <a:spLocks noGrp="1"/>
          </p:cNvSpPr>
          <p:nvPr>
            <p:ph type="sldNum" sz="quarter" idx="4"/>
          </p:nvPr>
        </p:nvSpPr>
        <p:spPr>
          <a:xfrm>
            <a:off x="8589963" y="6042025"/>
            <a:ext cx="684212"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rgbClr val="5FCBEF"/>
                </a:solidFill>
                <a:latin typeface="Trebuchet MS" pitchFamily="34" charset="0"/>
              </a:defRPr>
            </a:lvl1pPr>
          </a:lstStyle>
          <a:p>
            <a:pPr>
              <a:defRPr/>
            </a:pPr>
            <a:fld id="{1C588BCF-5687-40D0-A92C-3D64B082B303}" type="slidenum">
              <a:rPr lang="en-US" altLang="it-IT"/>
              <a:pPr>
                <a:defRPr/>
              </a:pPr>
              <a:t>‹Nr.›</a:t>
            </a:fld>
            <a:endParaRPr lang="en-US" altLang="it-IT"/>
          </a:p>
        </p:txBody>
      </p:sp>
    </p:spTree>
  </p:cSld>
  <p:clrMap bg1="lt1" tx1="dk1" bg2="lt2" tx2="dk2" accent1="accent1" accent2="accent2" accent3="accent3" accent4="accent4" accent5="accent5" accent6="accent6" hlink="hlink" folHlink="folHlink"/>
  <p:sldLayoutIdLst>
    <p:sldLayoutId id="2147484381" r:id="rId1"/>
    <p:sldLayoutId id="2147484382" r:id="rId2"/>
    <p:sldLayoutId id="2147484383" r:id="rId3"/>
    <p:sldLayoutId id="2147484384" r:id="rId4"/>
    <p:sldLayoutId id="2147484385" r:id="rId5"/>
    <p:sldLayoutId id="2147484386" r:id="rId6"/>
    <p:sldLayoutId id="2147484387" r:id="rId7"/>
    <p:sldLayoutId id="2147484388" r:id="rId8"/>
    <p:sldLayoutId id="2147484389" r:id="rId9"/>
    <p:sldLayoutId id="2147484390" r:id="rId10"/>
    <p:sldLayoutId id="2147484391" r:id="rId11"/>
    <p:sldLayoutId id="2147484392" r:id="rId12"/>
    <p:sldLayoutId id="2147484393" r:id="rId13"/>
    <p:sldLayoutId id="2147484394" r:id="rId14"/>
    <p:sldLayoutId id="2147484395" r:id="rId15"/>
    <p:sldLayoutId id="2147484396" r:id="rId16"/>
    <p:sldLayoutId id="2147484397" r:id="rId17"/>
    <p:sldLayoutId id="2147484398" r:id="rId18"/>
  </p:sldLayoutIdLst>
  <p:hf hdr="0" ftr="0" dt="0"/>
  <p:txStyles>
    <p:titleStyle>
      <a:lvl1pPr algn="l" defTabSz="457200" rtl="0" eaLnBrk="0" fontAlgn="base" hangingPunct="0">
        <a:spcBef>
          <a:spcPct val="0"/>
        </a:spcBef>
        <a:spcAft>
          <a:spcPct val="0"/>
        </a:spcAft>
        <a:defRPr sz="3600" kern="1200">
          <a:solidFill>
            <a:schemeClr val="accent1"/>
          </a:solidFill>
          <a:latin typeface="+mj-lt"/>
          <a:ea typeface="+mj-ea"/>
          <a:cs typeface="+mj-cs"/>
        </a:defRPr>
      </a:lvl1pPr>
      <a:lvl2pPr algn="l" defTabSz="457200" rtl="0" eaLnBrk="0" fontAlgn="base" hangingPunct="0">
        <a:spcBef>
          <a:spcPct val="0"/>
        </a:spcBef>
        <a:spcAft>
          <a:spcPct val="0"/>
        </a:spcAft>
        <a:defRPr sz="3600">
          <a:solidFill>
            <a:schemeClr val="accent1"/>
          </a:solidFill>
          <a:latin typeface="Trebuchet MS" pitchFamily="34" charset="0"/>
        </a:defRPr>
      </a:lvl2pPr>
      <a:lvl3pPr algn="l" defTabSz="457200" rtl="0" eaLnBrk="0" fontAlgn="base" hangingPunct="0">
        <a:spcBef>
          <a:spcPct val="0"/>
        </a:spcBef>
        <a:spcAft>
          <a:spcPct val="0"/>
        </a:spcAft>
        <a:defRPr sz="3600">
          <a:solidFill>
            <a:schemeClr val="accent1"/>
          </a:solidFill>
          <a:latin typeface="Trebuchet MS" pitchFamily="34" charset="0"/>
        </a:defRPr>
      </a:lvl3pPr>
      <a:lvl4pPr algn="l" defTabSz="457200" rtl="0" eaLnBrk="0" fontAlgn="base" hangingPunct="0">
        <a:spcBef>
          <a:spcPct val="0"/>
        </a:spcBef>
        <a:spcAft>
          <a:spcPct val="0"/>
        </a:spcAft>
        <a:defRPr sz="3600">
          <a:solidFill>
            <a:schemeClr val="accent1"/>
          </a:solidFill>
          <a:latin typeface="Trebuchet MS" pitchFamily="34" charset="0"/>
        </a:defRPr>
      </a:lvl4pPr>
      <a:lvl5pPr algn="l" defTabSz="457200" rtl="0" eaLnBrk="0" fontAlgn="base" hangingPunct="0">
        <a:spcBef>
          <a:spcPct val="0"/>
        </a:spcBef>
        <a:spcAft>
          <a:spcPct val="0"/>
        </a:spcAft>
        <a:defRPr sz="3600">
          <a:solidFill>
            <a:schemeClr val="accent1"/>
          </a:solidFill>
          <a:latin typeface="Trebuchet MS"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6" Type="http://schemas.openxmlformats.org/officeDocument/2006/relationships/image" Target="../media/image9.jpeg"/><Relationship Id="rId5" Type="http://schemas.openxmlformats.org/officeDocument/2006/relationships/image" Target="../media/image8.png"/><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invitalia.it/"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stefano.battaggia@microcredito.gov.it" TargetMode="External"/><Relationship Id="rId2" Type="http://schemas.openxmlformats.org/officeDocument/2006/relationships/hyperlink" Target="http://www.microcredito.gov.it/" TargetMode="Externa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9.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Titolo 4"/>
          <p:cNvSpPr>
            <a:spLocks noGrp="1"/>
          </p:cNvSpPr>
          <p:nvPr>
            <p:ph type="ctrTitle" idx="4294967295"/>
          </p:nvPr>
        </p:nvSpPr>
        <p:spPr>
          <a:xfrm>
            <a:off x="568959" y="1562736"/>
            <a:ext cx="11410545" cy="4152832"/>
          </a:xfrm>
        </p:spPr>
        <p:txBody>
          <a:bodyPr anchor="ctr"/>
          <a:lstStyle/>
          <a:p>
            <a:pPr algn="ctr" eaLnBrk="1" hangingPunct="1"/>
            <a:r>
              <a:rPr lang="it-IT" altLang="it-IT" sz="4800" dirty="0">
                <a:solidFill>
                  <a:schemeClr val="tx1">
                    <a:lumMod val="50000"/>
                    <a:lumOff val="50000"/>
                  </a:schemeClr>
                </a:solidFill>
              </a:rPr>
              <a:t>#</a:t>
            </a:r>
            <a:r>
              <a:rPr lang="it-IT" altLang="it-IT" sz="4800" dirty="0" err="1">
                <a:solidFill>
                  <a:schemeClr val="tx1">
                    <a:lumMod val="50000"/>
                    <a:lumOff val="50000"/>
                  </a:schemeClr>
                </a:solidFill>
              </a:rPr>
              <a:t>SELFIEmployment</a:t>
            </a:r>
            <a:r>
              <a:rPr lang="it-IT" altLang="it-IT" sz="4800" dirty="0">
                <a:solidFill>
                  <a:schemeClr val="tx1">
                    <a:lumMod val="50000"/>
                    <a:lumOff val="50000"/>
                  </a:schemeClr>
                </a:solidFill>
              </a:rPr>
              <a:t> </a:t>
            </a:r>
            <a:br>
              <a:rPr lang="it-IT" altLang="it-IT" sz="3600" dirty="0">
                <a:solidFill>
                  <a:schemeClr val="tx1">
                    <a:lumMod val="50000"/>
                    <a:lumOff val="50000"/>
                  </a:schemeClr>
                </a:solidFill>
              </a:rPr>
            </a:br>
            <a:br>
              <a:rPr lang="it-IT" altLang="it-IT" sz="3600" dirty="0">
                <a:solidFill>
                  <a:schemeClr val="tx1">
                    <a:lumMod val="50000"/>
                    <a:lumOff val="50000"/>
                  </a:schemeClr>
                </a:solidFill>
              </a:rPr>
            </a:br>
            <a:endParaRPr lang="it-IT" altLang="it-IT" sz="2400" dirty="0">
              <a:solidFill>
                <a:schemeClr val="tx1">
                  <a:lumMod val="50000"/>
                  <a:lumOff val="50000"/>
                </a:schemeClr>
              </a:solidFill>
            </a:endParaRPr>
          </a:p>
        </p:txBody>
      </p:sp>
      <p:sp>
        <p:nvSpPr>
          <p:cNvPr id="2" name="Sottotitolo 1"/>
          <p:cNvSpPr>
            <a:spLocks noGrp="1"/>
          </p:cNvSpPr>
          <p:nvPr>
            <p:ph type="subTitle" idx="4294967295"/>
          </p:nvPr>
        </p:nvSpPr>
        <p:spPr>
          <a:xfrm>
            <a:off x="1980564" y="3879235"/>
            <a:ext cx="7767638" cy="1096962"/>
          </a:xfrm>
        </p:spPr>
        <p:txBody>
          <a:bodyPr rtlCol="0">
            <a:normAutofit/>
          </a:bodyPr>
          <a:lstStyle/>
          <a:p>
            <a:pPr algn="ctr" eaLnBrk="1" fontAlgn="auto" hangingPunct="1">
              <a:spcAft>
                <a:spcPts val="0"/>
              </a:spcAft>
              <a:buFont typeface="Wingdings 3" charset="2"/>
              <a:buNone/>
              <a:defRPr/>
            </a:pPr>
            <a:r>
              <a:rPr lang="it-IT" dirty="0">
                <a:solidFill>
                  <a:schemeClr val="accent1">
                    <a:lumMod val="75000"/>
                  </a:schemeClr>
                </a:solidFill>
                <a:latin typeface="Verdana" panose="020B0604030504040204" pitchFamily="34" charset="0"/>
                <a:ea typeface="Times New Roman" panose="02020603050405020304" pitchFamily="18" charset="0"/>
              </a:rPr>
              <a:t>  CONVEGNO RICCATI-LUZZATTI</a:t>
            </a:r>
          </a:p>
          <a:p>
            <a:pPr algn="ctr" eaLnBrk="1" fontAlgn="auto" hangingPunct="1">
              <a:spcAft>
                <a:spcPts val="0"/>
              </a:spcAft>
              <a:buFont typeface="Wingdings 3" charset="2"/>
              <a:buNone/>
              <a:defRPr/>
            </a:pPr>
            <a:r>
              <a:rPr lang="it-IT" dirty="0">
                <a:solidFill>
                  <a:schemeClr val="accent1">
                    <a:lumMod val="75000"/>
                  </a:schemeClr>
                </a:solidFill>
                <a:latin typeface="Verdana" panose="020B0604030504040204" pitchFamily="34" charset="0"/>
                <a:ea typeface="Times New Roman" panose="02020603050405020304" pitchFamily="18" charset="0"/>
              </a:rPr>
              <a:t>Treviso, sabato 14 dicembre 2019 dalle ore 9:00 alle ore 12:45</a:t>
            </a:r>
          </a:p>
        </p:txBody>
      </p:sp>
      <p:pic>
        <p:nvPicPr>
          <p:cNvPr id="5" name="Immagine 4" descr="Risultati immagini per logo ue fondo sociale europeo">
            <a:extLst>
              <a:ext uri="{FF2B5EF4-FFF2-40B4-BE49-F238E27FC236}">
                <a16:creationId xmlns:a16="http://schemas.microsoft.com/office/drawing/2014/main" id="{E7960B5A-43E7-4E6D-B947-8150026665DD}"/>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7589" y="813118"/>
            <a:ext cx="942975" cy="862965"/>
          </a:xfrm>
          <a:prstGeom prst="rect">
            <a:avLst/>
          </a:prstGeom>
          <a:noFill/>
          <a:ln>
            <a:noFill/>
          </a:ln>
        </p:spPr>
      </p:pic>
      <p:pic>
        <p:nvPicPr>
          <p:cNvPr id="6" name="Immagine 8" descr="Logo Garanzia giovani">
            <a:extLst>
              <a:ext uri="{FF2B5EF4-FFF2-40B4-BE49-F238E27FC236}">
                <a16:creationId xmlns:a16="http://schemas.microsoft.com/office/drawing/2014/main" id="{361D1EC4-8382-41A9-A061-721E4820C259}"/>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77472" y="813118"/>
            <a:ext cx="846455" cy="781050"/>
          </a:xfrm>
          <a:prstGeom prst="rect">
            <a:avLst/>
          </a:prstGeom>
          <a:noFill/>
          <a:ln>
            <a:noFill/>
          </a:ln>
        </p:spPr>
      </p:pic>
      <p:pic>
        <p:nvPicPr>
          <p:cNvPr id="7" name="Immagine 1">
            <a:extLst>
              <a:ext uri="{FF2B5EF4-FFF2-40B4-BE49-F238E27FC236}">
                <a16:creationId xmlns:a16="http://schemas.microsoft.com/office/drawing/2014/main" id="{5CF1D90F-B35A-4AFB-9231-4DA5979E3F81}"/>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8884603" y="917893"/>
            <a:ext cx="1798320" cy="676275"/>
          </a:xfrm>
          <a:prstGeom prst="rect">
            <a:avLst/>
          </a:prstGeom>
        </p:spPr>
      </p:pic>
      <p:pic>
        <p:nvPicPr>
          <p:cNvPr id="8" name="Immagine 6">
            <a:extLst>
              <a:ext uri="{FF2B5EF4-FFF2-40B4-BE49-F238E27FC236}">
                <a16:creationId xmlns:a16="http://schemas.microsoft.com/office/drawing/2014/main" id="{64C3CC3A-5939-4ACA-B5A6-28B4B54EEAED}"/>
              </a:ext>
            </a:extLst>
          </p:cNvPr>
          <p:cNvPicPr/>
          <p:nvPr/>
        </p:nvPicPr>
        <p:blipFill>
          <a:blip r:embed="rId5" cstate="print"/>
          <a:stretch>
            <a:fillRect/>
          </a:stretch>
        </p:blipFill>
        <p:spPr>
          <a:xfrm>
            <a:off x="3099205" y="5277255"/>
            <a:ext cx="1978660" cy="784860"/>
          </a:xfrm>
          <a:prstGeom prst="rect">
            <a:avLst/>
          </a:prstGeom>
        </p:spPr>
      </p:pic>
      <p:pic>
        <p:nvPicPr>
          <p:cNvPr id="9" name="Immagine 2">
            <a:extLst>
              <a:ext uri="{FF2B5EF4-FFF2-40B4-BE49-F238E27FC236}">
                <a16:creationId xmlns:a16="http://schemas.microsoft.com/office/drawing/2014/main" id="{1C2DFD3A-6F16-4BA9-94B3-688DDA933150}"/>
              </a:ext>
            </a:extLst>
          </p:cNvPr>
          <p:cNvPicPr/>
          <p:nvPr/>
        </p:nvPicPr>
        <p:blipFill>
          <a:blip r:embed="rId6" cstate="print">
            <a:extLst>
              <a:ext uri="{28A0092B-C50C-407E-A947-70E740481C1C}">
                <a14:useLocalDpi xmlns:a14="http://schemas.microsoft.com/office/drawing/2010/main" val="0"/>
              </a:ext>
            </a:extLst>
          </a:blip>
          <a:stretch>
            <a:fillRect/>
          </a:stretch>
        </p:blipFill>
        <p:spPr>
          <a:xfrm>
            <a:off x="6488112" y="5440045"/>
            <a:ext cx="1533525" cy="64897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Titolo 1"/>
          <p:cNvSpPr>
            <a:spLocks noGrp="1"/>
          </p:cNvSpPr>
          <p:nvPr>
            <p:ph type="title"/>
          </p:nvPr>
        </p:nvSpPr>
        <p:spPr>
          <a:xfrm>
            <a:off x="1111250" y="1036638"/>
            <a:ext cx="8596313" cy="573087"/>
          </a:xfrm>
        </p:spPr>
        <p:txBody>
          <a:bodyPr>
            <a:normAutofit fontScale="90000"/>
          </a:bodyPr>
          <a:lstStyle/>
          <a:p>
            <a:pPr algn="ctr" eaLnBrk="1" hangingPunct="1">
              <a:defRPr/>
            </a:pPr>
            <a:r>
              <a:rPr lang="it-IT">
                <a:solidFill>
                  <a:srgbClr val="00B0F0"/>
                </a:solidFill>
              </a:rPr>
              <a:t>Specifiche sulle spese ammissibili</a:t>
            </a:r>
            <a:br>
              <a:rPr lang="it-IT">
                <a:solidFill>
                  <a:srgbClr val="FF0000"/>
                </a:solidFill>
              </a:rPr>
            </a:br>
            <a:endParaRPr lang="it-IT"/>
          </a:p>
        </p:txBody>
      </p:sp>
      <p:sp>
        <p:nvSpPr>
          <p:cNvPr id="3" name="Segnaposto contenuto 2"/>
          <p:cNvSpPr>
            <a:spLocks noGrp="1"/>
          </p:cNvSpPr>
          <p:nvPr>
            <p:ph idx="1"/>
          </p:nvPr>
        </p:nvSpPr>
        <p:spPr>
          <a:xfrm>
            <a:off x="150813" y="1838325"/>
            <a:ext cx="10617200" cy="4298950"/>
          </a:xfrm>
        </p:spPr>
        <p:txBody>
          <a:bodyPr rtlCol="0">
            <a:normAutofit fontScale="85000" lnSpcReduction="10000"/>
          </a:bodyPr>
          <a:lstStyle/>
          <a:p>
            <a:pPr algn="just" eaLnBrk="1" fontAlgn="auto" hangingPunct="1">
              <a:spcAft>
                <a:spcPts val="0"/>
              </a:spcAft>
              <a:defRPr/>
            </a:pPr>
            <a:r>
              <a:rPr lang="it-IT" sz="1600" dirty="0">
                <a:solidFill>
                  <a:schemeClr val="tx1">
                    <a:lumMod val="75000"/>
                    <a:lumOff val="25000"/>
                  </a:schemeClr>
                </a:solidFill>
              </a:rPr>
              <a:t>Le attrezzature, i macchinari e i beni strumentali devono essere nuovi di fabbrica. E’ possibile ammettere alle agevolazioni anche beni usati purché forniti da rivenditori autorizzati (usato garantito) che non siano stati oggetto di precedenti agevolazioni pubbliche e offrano idonee e comprovate garanzie di funzionalità.</a:t>
            </a:r>
          </a:p>
          <a:p>
            <a:pPr algn="just" eaLnBrk="1" fontAlgn="auto" hangingPunct="1">
              <a:spcAft>
                <a:spcPts val="0"/>
              </a:spcAft>
              <a:defRPr/>
            </a:pPr>
            <a:endParaRPr lang="it-IT" sz="1600" dirty="0">
              <a:solidFill>
                <a:schemeClr val="tx1">
                  <a:lumMod val="75000"/>
                  <a:lumOff val="25000"/>
                </a:schemeClr>
              </a:solidFill>
            </a:endParaRPr>
          </a:p>
          <a:p>
            <a:pPr algn="just" eaLnBrk="1" fontAlgn="auto" hangingPunct="1">
              <a:spcAft>
                <a:spcPts val="0"/>
              </a:spcAft>
              <a:defRPr/>
            </a:pPr>
            <a:r>
              <a:rPr lang="it-IT" sz="1600" dirty="0">
                <a:solidFill>
                  <a:schemeClr val="tx1">
                    <a:lumMod val="75000"/>
                    <a:lumOff val="25000"/>
                  </a:schemeClr>
                </a:solidFill>
              </a:rPr>
              <a:t>L’acquisto di autovetture/automezzi è ammissibile limitatamente ai mezzi dedicati, indispensabili per l’attività d’impresa. </a:t>
            </a:r>
          </a:p>
          <a:p>
            <a:pPr algn="just" eaLnBrk="1" fontAlgn="auto" hangingPunct="1">
              <a:spcAft>
                <a:spcPts val="0"/>
              </a:spcAft>
              <a:defRPr/>
            </a:pPr>
            <a:endParaRPr lang="it-IT" sz="1600" dirty="0">
              <a:solidFill>
                <a:schemeClr val="tx1">
                  <a:lumMod val="75000"/>
                  <a:lumOff val="25000"/>
                </a:schemeClr>
              </a:solidFill>
            </a:endParaRPr>
          </a:p>
          <a:p>
            <a:pPr algn="just" eaLnBrk="1" fontAlgn="auto" hangingPunct="1">
              <a:spcAft>
                <a:spcPts val="0"/>
              </a:spcAft>
              <a:defRPr/>
            </a:pPr>
            <a:r>
              <a:rPr lang="it-IT" sz="1600" dirty="0">
                <a:solidFill>
                  <a:schemeClr val="tx1">
                    <a:lumMod val="75000"/>
                    <a:lumOff val="25000"/>
                  </a:schemeClr>
                </a:solidFill>
              </a:rPr>
              <a:t>Le spese per risorse umane inerenti oneri e retribuzioni sono ammissibili solo qualora su quella risorsa umana non siano già stati concessi sgravi contributivi o bonus </a:t>
            </a:r>
            <a:r>
              <a:rPr lang="it-IT" sz="1600" dirty="0" err="1">
                <a:solidFill>
                  <a:schemeClr val="tx1">
                    <a:lumMod val="75000"/>
                    <a:lumOff val="25000"/>
                  </a:schemeClr>
                </a:solidFill>
              </a:rPr>
              <a:t>assunzionali</a:t>
            </a:r>
            <a:r>
              <a:rPr lang="it-IT" sz="1600" dirty="0">
                <a:solidFill>
                  <a:schemeClr val="tx1">
                    <a:lumMod val="75000"/>
                    <a:lumOff val="25000"/>
                  </a:schemeClr>
                </a:solidFill>
              </a:rPr>
              <a:t> in base a leggi nazionali o regionali o a progetti a finanziamento statale e/o regionale, nel periodo di durata del finanziamento affinché non sussistano delle sovrapposizioni di finanziamento per la medesima unità lavorativa.</a:t>
            </a:r>
          </a:p>
          <a:p>
            <a:pPr marL="0" indent="0" algn="just">
              <a:buFont typeface="Wingdings 3" pitchFamily="18" charset="2"/>
              <a:buNone/>
              <a:defRPr/>
            </a:pPr>
            <a:r>
              <a:rPr lang="it-IT" dirty="0"/>
              <a:t>Le spese saranno ammesse alle agevolazioni se risultano effettuate nel periodo intercorrente tra la data di presentazione della domanda (trasmissione on-line) e il termine ultimo per il completamento del programma di spesa approvato.</a:t>
            </a:r>
          </a:p>
          <a:p>
            <a:pPr marL="0" indent="0" algn="just">
              <a:buFont typeface="Wingdings 3" pitchFamily="18" charset="2"/>
              <a:buNone/>
              <a:defRPr/>
            </a:pPr>
            <a:r>
              <a:rPr lang="it-IT" dirty="0"/>
              <a:t>I pagamenti delle spese ammesse alle agevolazioni dovranno essere effettuati solo con bonifico bancario, RID, RIBA assegni bancari non trasferibili comprovati da microfilmatura e assimilabili, utilizzando il conto corrente dedicato alla realizzazione del programma intestato ai destinatari finali. E’ escluso l’uso dei contanti, tranne che per il pagamento delle utenze secondo i limiti stabiliti dalle normative vigenti per i pagamenti in contanti. </a:t>
            </a:r>
          </a:p>
          <a:p>
            <a:pPr marL="0" indent="0" algn="just" eaLnBrk="1" hangingPunct="1">
              <a:lnSpc>
                <a:spcPct val="80000"/>
              </a:lnSpc>
              <a:buFont typeface="Wingdings 3" pitchFamily="18" charset="2"/>
              <a:buNone/>
              <a:defRPr/>
            </a:pPr>
            <a:endParaRPr lang="it-IT" dirty="0"/>
          </a:p>
          <a:p>
            <a:pPr eaLnBrk="1" fontAlgn="auto" hangingPunct="1">
              <a:spcAft>
                <a:spcPts val="0"/>
              </a:spcAft>
              <a:buFont typeface="Wingdings 3" charset="2"/>
              <a:buChar char=""/>
              <a:defRPr/>
            </a:pPr>
            <a:endParaRPr lang="it-IT" dirty="0">
              <a:solidFill>
                <a:schemeClr val="tx1">
                  <a:lumMod val="75000"/>
                  <a:lumOff val="25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a:xfrm>
            <a:off x="1069975" y="1227138"/>
            <a:ext cx="8596313" cy="473075"/>
          </a:xfrm>
        </p:spPr>
        <p:txBody>
          <a:bodyPr rtlCol="0">
            <a:normAutofit fontScale="90000"/>
          </a:bodyPr>
          <a:lstStyle/>
          <a:p>
            <a:pPr algn="ctr" eaLnBrk="1" fontAlgn="auto" hangingPunct="1">
              <a:spcAft>
                <a:spcPts val="0"/>
              </a:spcAft>
              <a:defRPr/>
            </a:pPr>
            <a:r>
              <a:rPr lang="it-IT" sz="3600" dirty="0">
                <a:solidFill>
                  <a:srgbClr val="00B0F0"/>
                </a:solidFill>
              </a:rPr>
              <a:t>Spese non ammissibili</a:t>
            </a:r>
            <a:br>
              <a:rPr lang="it-IT" dirty="0">
                <a:solidFill>
                  <a:srgbClr val="FF0000"/>
                </a:solidFill>
              </a:rPr>
            </a:br>
            <a:endParaRPr lang="it-IT" dirty="0"/>
          </a:p>
        </p:txBody>
      </p:sp>
      <p:sp>
        <p:nvSpPr>
          <p:cNvPr id="29699" name="Segnaposto contenuto 2"/>
          <p:cNvSpPr>
            <a:spLocks noGrp="1"/>
          </p:cNvSpPr>
          <p:nvPr>
            <p:ph idx="1"/>
          </p:nvPr>
        </p:nvSpPr>
        <p:spPr>
          <a:xfrm>
            <a:off x="327025" y="1500188"/>
            <a:ext cx="10699750" cy="5078412"/>
          </a:xfrm>
        </p:spPr>
        <p:txBody>
          <a:bodyPr/>
          <a:lstStyle/>
          <a:p>
            <a:pPr algn="just" eaLnBrk="1" hangingPunct="1">
              <a:lnSpc>
                <a:spcPct val="80000"/>
              </a:lnSpc>
              <a:defRPr/>
            </a:pPr>
            <a:endParaRPr lang="it-IT" altLang="it-IT" sz="1600" dirty="0"/>
          </a:p>
          <a:p>
            <a:pPr marL="0" indent="0" algn="just" eaLnBrk="1" hangingPunct="1">
              <a:lnSpc>
                <a:spcPct val="80000"/>
              </a:lnSpc>
              <a:buFont typeface="Wingdings 3" pitchFamily="18" charset="2"/>
              <a:buNone/>
              <a:defRPr/>
            </a:pPr>
            <a:endParaRPr lang="it-IT" altLang="it-IT" sz="1600" dirty="0"/>
          </a:p>
          <a:p>
            <a:pPr algn="just" eaLnBrk="1" hangingPunct="1">
              <a:lnSpc>
                <a:spcPct val="80000"/>
              </a:lnSpc>
              <a:defRPr/>
            </a:pPr>
            <a:r>
              <a:rPr lang="it-IT" altLang="it-IT" sz="1600" dirty="0"/>
              <a:t>Non sono ammissibili le spese relative a mezzi di trasporto merci su strada da parte di imprese che effettuano il trasporto di merci su strada per conto terzi.</a:t>
            </a:r>
          </a:p>
          <a:p>
            <a:pPr algn="just" eaLnBrk="1" hangingPunct="1">
              <a:lnSpc>
                <a:spcPct val="80000"/>
              </a:lnSpc>
              <a:defRPr/>
            </a:pPr>
            <a:endParaRPr lang="it-IT" altLang="it-IT" sz="1600" dirty="0"/>
          </a:p>
          <a:p>
            <a:pPr algn="just" eaLnBrk="1" hangingPunct="1">
              <a:lnSpc>
                <a:spcPct val="80000"/>
              </a:lnSpc>
              <a:defRPr/>
            </a:pPr>
            <a:r>
              <a:rPr lang="it-IT" altLang="it-IT" sz="1600" dirty="0"/>
              <a:t>Non sono ammissibili le spese relative a beni o servizi acquistati da fornitori con cui intercorrano rapporti di controllo o di collegamento o nella cui compagine sociale siano presenti soci o titolari di cariche nell’ambito del destinatario finale, o coniugi e familiari conviventi. Per quanto riguarda i destinatari finali persone fisiche tra questi e i fornitori non devono intercorrere rapporti di coniugio ovvero di familiari conviventi. Tali attestazioni sono rese in forma di Dichiarazione Sostitutiva di Atto Notorio (DSAN).</a:t>
            </a:r>
          </a:p>
          <a:p>
            <a:pPr algn="just" eaLnBrk="1" hangingPunct="1">
              <a:lnSpc>
                <a:spcPct val="80000"/>
              </a:lnSpc>
              <a:buFont typeface="Wingdings 3" pitchFamily="18" charset="2"/>
              <a:buNone/>
              <a:defRPr/>
            </a:pPr>
            <a:endParaRPr lang="it-IT" altLang="it-IT" sz="1600" dirty="0"/>
          </a:p>
          <a:p>
            <a:pPr algn="just" eaLnBrk="1" hangingPunct="1">
              <a:lnSpc>
                <a:spcPct val="80000"/>
              </a:lnSpc>
              <a:buFont typeface="Wingdings 3" pitchFamily="18" charset="2"/>
              <a:buNone/>
              <a:defRPr/>
            </a:pPr>
            <a:r>
              <a:rPr lang="it-IT" altLang="it-IT" sz="1600" dirty="0"/>
              <a:t>Sono altresì escluse le seguenti tipologie di spese:</a:t>
            </a:r>
          </a:p>
          <a:p>
            <a:pPr algn="just" eaLnBrk="1" hangingPunct="1">
              <a:lnSpc>
                <a:spcPct val="80000"/>
              </a:lnSpc>
              <a:defRPr/>
            </a:pPr>
            <a:r>
              <a:rPr lang="it-IT" altLang="it-IT" sz="1600" dirty="0"/>
              <a:t>gli interessi passivi;</a:t>
            </a:r>
          </a:p>
          <a:p>
            <a:pPr algn="just" eaLnBrk="1" hangingPunct="1">
              <a:lnSpc>
                <a:spcPct val="80000"/>
              </a:lnSpc>
              <a:defRPr/>
            </a:pPr>
            <a:r>
              <a:rPr lang="it-IT" altLang="it-IT" sz="1600" dirty="0"/>
              <a:t>l'imposta sul valore aggiunto recuperabile.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Titolo 1"/>
          <p:cNvSpPr>
            <a:spLocks noGrp="1"/>
          </p:cNvSpPr>
          <p:nvPr>
            <p:ph type="title"/>
          </p:nvPr>
        </p:nvSpPr>
        <p:spPr>
          <a:xfrm>
            <a:off x="865188" y="1022350"/>
            <a:ext cx="8596312" cy="642938"/>
          </a:xfrm>
        </p:spPr>
        <p:txBody>
          <a:bodyPr>
            <a:normAutofit fontScale="90000"/>
          </a:bodyPr>
          <a:lstStyle/>
          <a:p>
            <a:pPr algn="ctr" eaLnBrk="1" hangingPunct="1">
              <a:defRPr/>
            </a:pPr>
            <a:r>
              <a:rPr lang="it-IT" sz="3600" dirty="0">
                <a:solidFill>
                  <a:srgbClr val="00B0F0"/>
                </a:solidFill>
              </a:rPr>
              <a:t>Tutoring</a:t>
            </a:r>
            <a:br>
              <a:rPr lang="it-IT" dirty="0">
                <a:solidFill>
                  <a:srgbClr val="00B0F0"/>
                </a:solidFill>
              </a:rPr>
            </a:br>
            <a:endParaRPr lang="it-IT" dirty="0">
              <a:solidFill>
                <a:srgbClr val="00B0F0"/>
              </a:solidFill>
            </a:endParaRPr>
          </a:p>
        </p:txBody>
      </p:sp>
      <p:sp>
        <p:nvSpPr>
          <p:cNvPr id="3" name="Segnaposto contenuto 2"/>
          <p:cNvSpPr>
            <a:spLocks noGrp="1"/>
          </p:cNvSpPr>
          <p:nvPr>
            <p:ph idx="1"/>
          </p:nvPr>
        </p:nvSpPr>
        <p:spPr>
          <a:xfrm>
            <a:off x="231775" y="1689100"/>
            <a:ext cx="10550525" cy="4711700"/>
          </a:xfrm>
        </p:spPr>
        <p:txBody>
          <a:bodyPr rtlCol="0">
            <a:normAutofit/>
          </a:bodyPr>
          <a:lstStyle/>
          <a:p>
            <a:pPr marL="0" indent="0" algn="just" eaLnBrk="1" fontAlgn="auto" hangingPunct="1">
              <a:lnSpc>
                <a:spcPct val="115000"/>
              </a:lnSpc>
              <a:spcAft>
                <a:spcPts val="300"/>
              </a:spcAft>
              <a:buFont typeface="Wingdings 3" pitchFamily="18" charset="2"/>
              <a:buNone/>
              <a:defRPr/>
            </a:pPr>
            <a:r>
              <a:rPr lang="it-IT" sz="1600" dirty="0">
                <a:solidFill>
                  <a:schemeClr val="tx1">
                    <a:lumMod val="75000"/>
                    <a:lumOff val="25000"/>
                  </a:schemeClr>
                </a:solidFill>
              </a:rPr>
              <a:t>Il destinatario finale può accedere inoltre ad un beneficio reale fino ad un valore massimo di euro 5.000 a partire dall’accettazione del provvedimento di ammissione e per tutta la durata del processo attuativo, nel quale viene accompagnato da un tutor che fornisce supporto ed assistenza. In particolare, il percorso di tutoraggio si sviluppa in : </a:t>
            </a:r>
          </a:p>
          <a:p>
            <a:pPr algn="just">
              <a:defRPr/>
            </a:pPr>
            <a:r>
              <a:rPr lang="it-IT" sz="1600" b="1" dirty="0"/>
              <a:t>Incontri individuali e collettivi </a:t>
            </a:r>
            <a:r>
              <a:rPr lang="it-IT" sz="1600" dirty="0"/>
              <a:t>- volti all’accrescimento delle competenze del NEET e al contempo finalizzati ad accompagnare lo stesso nella predisposizione della documentazione necessaria all’espletamento degli adempimenti amministrativo/contabili legati al business, nonché all’espletamento degli obblighi contrattuali connessi alla fruizione delle agevolazioni finanziarie;</a:t>
            </a:r>
          </a:p>
          <a:p>
            <a:pPr algn="just">
              <a:defRPr/>
            </a:pPr>
            <a:r>
              <a:rPr lang="it-IT" sz="1600" b="1" dirty="0"/>
              <a:t>Assistenza continuativa</a:t>
            </a:r>
            <a:r>
              <a:rPr lang="it-IT" sz="1600" dirty="0"/>
              <a:t> - a richiesta del destinatario finale, anche in modalità telematica, relativamente a temi specifici quali, ad esempio, gli aspetti finanziari, il marketing, l’organizzazione, l’amministrazione e il controllo di gestione;</a:t>
            </a:r>
          </a:p>
          <a:p>
            <a:pPr algn="just">
              <a:defRPr/>
            </a:pPr>
            <a:r>
              <a:rPr lang="it-IT" sz="1600" b="1" dirty="0"/>
              <a:t>Moduli formativi on-line</a:t>
            </a:r>
            <a:r>
              <a:rPr lang="it-IT" sz="1600" dirty="0"/>
              <a:t> - attraverso la somministrazione dei moduli formativi </a:t>
            </a:r>
            <a:r>
              <a:rPr lang="it-IT" sz="1600" dirty="0" err="1"/>
              <a:t>Invitalia</a:t>
            </a:r>
            <a:r>
              <a:rPr lang="it-IT" sz="1600" dirty="0"/>
              <a:t> garantisce un livello di competenze di base (c.d. pillole formative) funzionali all’esercizio di un’attività di </a:t>
            </a:r>
            <a:r>
              <a:rPr lang="it-IT" sz="1600" dirty="0" err="1"/>
              <a:t>autoimpiego</a:t>
            </a:r>
            <a:r>
              <a:rPr lang="it-IT" sz="1600" dirty="0"/>
              <a:t>. </a:t>
            </a:r>
          </a:p>
          <a:p>
            <a:pPr algn="just" eaLnBrk="1" fontAlgn="auto" hangingPunct="1">
              <a:spcAft>
                <a:spcPts val="0"/>
              </a:spcAft>
              <a:buFont typeface="Wingdings 3" charset="2"/>
              <a:buChar char=""/>
              <a:defRPr/>
            </a:pPr>
            <a:endParaRPr lang="it-IT" dirty="0">
              <a:solidFill>
                <a:schemeClr val="tx1">
                  <a:lumMod val="75000"/>
                  <a:lumOff val="25000"/>
                </a:schemeClr>
              </a:solidFill>
            </a:endParaRPr>
          </a:p>
          <a:p>
            <a:pPr marL="285750" indent="-285750" algn="just" eaLnBrk="1" fontAlgn="auto" hangingPunct="1">
              <a:spcAft>
                <a:spcPts val="0"/>
              </a:spcAft>
              <a:buFont typeface="Wingdings 3" pitchFamily="18" charset="2"/>
              <a:buNone/>
              <a:defRPr/>
            </a:pPr>
            <a:endParaRPr lang="it-IT" sz="1900" dirty="0">
              <a:solidFill>
                <a:schemeClr val="tx1">
                  <a:lumMod val="75000"/>
                  <a:lumOff val="25000"/>
                </a:schemeClr>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a:xfrm>
            <a:off x="1206500" y="1049338"/>
            <a:ext cx="8596313" cy="711200"/>
          </a:xfrm>
        </p:spPr>
        <p:txBody>
          <a:bodyPr rtlCol="0">
            <a:normAutofit fontScale="90000"/>
          </a:bodyPr>
          <a:lstStyle/>
          <a:p>
            <a:pPr algn="ctr" eaLnBrk="1" fontAlgn="auto" hangingPunct="1">
              <a:spcAft>
                <a:spcPts val="0"/>
              </a:spcAft>
              <a:defRPr/>
            </a:pPr>
            <a:r>
              <a:rPr lang="it-IT" sz="3600" dirty="0">
                <a:solidFill>
                  <a:srgbClr val="00B0F0"/>
                </a:solidFill>
              </a:rPr>
              <a:t>Modalità di presentazione della domanda </a:t>
            </a:r>
            <a:br>
              <a:rPr lang="it-IT" dirty="0">
                <a:solidFill>
                  <a:srgbClr val="FF0000"/>
                </a:solidFill>
              </a:rPr>
            </a:br>
            <a:endParaRPr lang="it-IT" dirty="0"/>
          </a:p>
        </p:txBody>
      </p:sp>
      <p:sp>
        <p:nvSpPr>
          <p:cNvPr id="3" name="Segnaposto contenuto 2"/>
          <p:cNvSpPr>
            <a:spLocks noGrp="1"/>
          </p:cNvSpPr>
          <p:nvPr>
            <p:ph idx="1"/>
          </p:nvPr>
        </p:nvSpPr>
        <p:spPr>
          <a:xfrm>
            <a:off x="177800" y="1712913"/>
            <a:ext cx="10958513" cy="4797425"/>
          </a:xfrm>
        </p:spPr>
        <p:txBody>
          <a:bodyPr rtlCol="0">
            <a:normAutofit/>
          </a:bodyPr>
          <a:lstStyle/>
          <a:p>
            <a:pPr marL="0" indent="0" algn="just" eaLnBrk="1" fontAlgn="auto" hangingPunct="1">
              <a:spcAft>
                <a:spcPts val="0"/>
              </a:spcAft>
              <a:buFont typeface="Wingdings 3" pitchFamily="18" charset="2"/>
              <a:buNone/>
              <a:defRPr/>
            </a:pPr>
            <a:r>
              <a:rPr lang="it-IT" sz="1600" dirty="0">
                <a:solidFill>
                  <a:schemeClr val="tx1">
                    <a:lumMod val="75000"/>
                    <a:lumOff val="25000"/>
                  </a:schemeClr>
                </a:solidFill>
              </a:rPr>
              <a:t>Le domande di finanziamento possono essere presentate esclusivamente attraverso la procedura informatica messa a disposizione sul sito internet </a:t>
            </a:r>
            <a:r>
              <a:rPr lang="it-IT" sz="1600" dirty="0">
                <a:solidFill>
                  <a:srgbClr val="00B0F0"/>
                </a:solidFill>
                <a:hlinkClick r:id="rId2"/>
              </a:rPr>
              <a:t>www.invitalia.it</a:t>
            </a:r>
            <a:r>
              <a:rPr lang="it-IT" sz="1600" dirty="0">
                <a:solidFill>
                  <a:schemeClr val="tx1">
                    <a:lumMod val="75000"/>
                    <a:lumOff val="25000"/>
                  </a:schemeClr>
                </a:solidFill>
              </a:rPr>
              <a:t> e dovranno essere firmate digitalmente dal legale rappresentante delle società già costituite al momento della presentazione, ovvero dalla persona fisica proponente per conto della società costituenda in qualità di futuro rappresentate legale delle società.</a:t>
            </a:r>
          </a:p>
          <a:p>
            <a:pPr marL="0" indent="0" algn="just" eaLnBrk="1" fontAlgn="auto" hangingPunct="1">
              <a:spcAft>
                <a:spcPts val="0"/>
              </a:spcAft>
              <a:buFont typeface="Wingdings 3" pitchFamily="18" charset="2"/>
              <a:buNone/>
              <a:defRPr/>
            </a:pPr>
            <a:r>
              <a:rPr lang="it-IT" sz="1600" dirty="0">
                <a:solidFill>
                  <a:schemeClr val="tx1">
                    <a:lumMod val="75000"/>
                    <a:lumOff val="25000"/>
                  </a:schemeClr>
                </a:solidFill>
              </a:rPr>
              <a:t>La domanda unitamente agli altri allegati richiesti, pena decadenza, deve essere corredata dal documento attestante l’avvenuta partecipazione e conclusione del percorso di accompagnamento di cui alla misura 7.1 del PON IOG, ovvero in caso di mancata partecipazione a tale percorso, dal documento di approfondimento istruttorio.</a:t>
            </a:r>
          </a:p>
          <a:p>
            <a:pPr marL="0" indent="0" algn="just" eaLnBrk="1" fontAlgn="auto" hangingPunct="1">
              <a:spcAft>
                <a:spcPts val="0"/>
              </a:spcAft>
              <a:buFont typeface="Wingdings 3" pitchFamily="18" charset="2"/>
              <a:buNone/>
              <a:defRPr/>
            </a:pPr>
            <a:r>
              <a:rPr lang="it-IT" sz="1600" dirty="0">
                <a:solidFill>
                  <a:schemeClr val="tx1">
                    <a:lumMod val="75000"/>
                    <a:lumOff val="25000"/>
                  </a:schemeClr>
                </a:solidFill>
              </a:rPr>
              <a:t>Al termine della procedura di compilazione del piano di impresa e dell’invio telematico della domanda e dei relativi allegati, alla stessa verrà assegnato un protocollo elettronico.</a:t>
            </a:r>
          </a:p>
          <a:p>
            <a:pPr marL="0" indent="0" algn="just" eaLnBrk="1" fontAlgn="auto" hangingPunct="1">
              <a:spcAft>
                <a:spcPts val="0"/>
              </a:spcAft>
              <a:buFont typeface="Wingdings 3" pitchFamily="18" charset="2"/>
              <a:buNone/>
              <a:defRPr/>
            </a:pPr>
            <a:r>
              <a:rPr lang="it-IT" sz="1600" dirty="0">
                <a:solidFill>
                  <a:schemeClr val="tx1">
                    <a:lumMod val="75000"/>
                    <a:lumOff val="25000"/>
                  </a:schemeClr>
                </a:solidFill>
              </a:rPr>
              <a:t>La partecipazione di uno stesso Soggetto a più domande di finanziamento comporterà l’esclusione delle domande presentate successivamente.</a:t>
            </a:r>
          </a:p>
          <a:p>
            <a:pPr marL="0" indent="0" eaLnBrk="1" fontAlgn="auto" hangingPunct="1">
              <a:spcAft>
                <a:spcPts val="0"/>
              </a:spcAft>
              <a:buFont typeface="Wingdings 3" pitchFamily="18" charset="2"/>
              <a:buNone/>
              <a:defRPr/>
            </a:pPr>
            <a:endParaRPr lang="it-IT" dirty="0">
              <a:solidFill>
                <a:schemeClr val="tx1">
                  <a:lumMod val="75000"/>
                  <a:lumOff val="25000"/>
                </a:schemeClr>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a:xfrm>
            <a:off x="877888" y="1131888"/>
            <a:ext cx="9261475" cy="711200"/>
          </a:xfrm>
        </p:spPr>
        <p:txBody>
          <a:bodyPr rtlCol="0">
            <a:normAutofit fontScale="90000"/>
          </a:bodyPr>
          <a:lstStyle/>
          <a:p>
            <a:pPr algn="ctr" eaLnBrk="1" fontAlgn="auto" hangingPunct="1">
              <a:spcAft>
                <a:spcPts val="0"/>
              </a:spcAft>
              <a:defRPr/>
            </a:pPr>
            <a:r>
              <a:rPr lang="it-IT" sz="3600" dirty="0">
                <a:solidFill>
                  <a:srgbClr val="00B0F0"/>
                </a:solidFill>
              </a:rPr>
              <a:t>Istruttoria delle domande </a:t>
            </a:r>
            <a:br>
              <a:rPr lang="it-IT" dirty="0">
                <a:solidFill>
                  <a:srgbClr val="FF0000"/>
                </a:solidFill>
              </a:rPr>
            </a:br>
            <a:endParaRPr lang="it-IT" dirty="0"/>
          </a:p>
        </p:txBody>
      </p:sp>
      <p:sp>
        <p:nvSpPr>
          <p:cNvPr id="3" name="Segnaposto contenuto 2"/>
          <p:cNvSpPr>
            <a:spLocks noGrp="1"/>
          </p:cNvSpPr>
          <p:nvPr>
            <p:ph idx="1"/>
          </p:nvPr>
        </p:nvSpPr>
        <p:spPr>
          <a:xfrm>
            <a:off x="190500" y="1746250"/>
            <a:ext cx="10509250" cy="4668838"/>
          </a:xfrm>
        </p:spPr>
        <p:txBody>
          <a:bodyPr rtlCol="0">
            <a:normAutofit lnSpcReduction="10000"/>
          </a:bodyPr>
          <a:lstStyle/>
          <a:p>
            <a:pPr algn="just">
              <a:defRPr/>
            </a:pPr>
            <a:r>
              <a:rPr lang="it-IT" sz="1600" dirty="0"/>
              <a:t>Le domande di finanziamento, corredate del piano d’impresa, sono valutate secondo l’ordine cronologico di presentazione; il provvedimento di ammissione o di non ammissione alle agevolazioni è adottato entro 60 giorni dalla data di presentazione della domanda, fatti salvi i termini previsti dalla legge 7 agosto 1990, n. 241 e successive modifiche e integrazioni nei casi di comunicazioni dei motivi ostativi di cui all’articolo 10 bis della suddetta legge.</a:t>
            </a:r>
          </a:p>
          <a:p>
            <a:pPr algn="just">
              <a:defRPr/>
            </a:pPr>
            <a:r>
              <a:rPr lang="it-IT" sz="1600" dirty="0"/>
              <a:t>L’esame istruttorio è volto ad accertare la completezza e la conformità formale della documentazione presentata, a verificare la sussistenza dei requisiti di accesso alle agevolazioni e a valutare nel merito le proposte progettuali, valutando altresì l’ammissibilità delle spese richieste in termini di funzionalità/congruità rispetto all’attività proposta, provvedendo, laddove necessario, a ridurne l’ammontare e, conseguentemente, a ricalcolare l’importo dell’agevolazione concedibile configurando in tal modo l’esatta collocazione del finanziamento agevolato concedibile nella adeguata tipologia (</a:t>
            </a:r>
            <a:r>
              <a:rPr lang="it-IT" sz="1600" i="1" dirty="0"/>
              <a:t>microcredito, </a:t>
            </a:r>
            <a:r>
              <a:rPr lang="it-IT" sz="1600" i="1" dirty="0" err="1"/>
              <a:t>microcredito</a:t>
            </a:r>
            <a:r>
              <a:rPr lang="it-IT" sz="1600" i="1" dirty="0"/>
              <a:t> esteso e piccoli prestiti</a:t>
            </a:r>
            <a:r>
              <a:rPr lang="it-IT" sz="1600" dirty="0"/>
              <a:t>). </a:t>
            </a:r>
          </a:p>
          <a:p>
            <a:pPr algn="just">
              <a:defRPr/>
            </a:pPr>
            <a:r>
              <a:rPr lang="it-IT" sz="1600" dirty="0"/>
              <a:t>Si attribuisce una </a:t>
            </a:r>
            <a:r>
              <a:rPr lang="it-IT" sz="1600" dirty="0" err="1"/>
              <a:t>premialità</a:t>
            </a:r>
            <a:r>
              <a:rPr lang="it-IT" sz="1600" dirty="0"/>
              <a:t> di 9 punti sul punteggio complessivo, che concorre alla determinazione della soglia minima di accesso, ai NEET che hanno concluso il percorso di accompagnamento di cui alla Misura 7.1 del PON IOG in coerenza con l’idea di impresa presentata.</a:t>
            </a:r>
          </a:p>
          <a:p>
            <a:pPr marL="0" indent="0" algn="just">
              <a:buFont typeface="Wingdings 3" pitchFamily="18" charset="2"/>
              <a:buNone/>
              <a:defRPr/>
            </a:pPr>
            <a:r>
              <a:rPr lang="it-IT" sz="1600" dirty="0"/>
              <a:t>In caso di valutazione positiva del piano d’impresa Invitalia adotta il provvedimento di ammissione alle agevolazioni. I destinatari finali hanno 60 giorni dalla comunicazione dello stesso per trasmettere la documentazione necessaria al perfezionamento del provvedimento (costituzione della società, apertura partita IVA, accreditamento presso il franchisor, contratto di locazione etc.).</a:t>
            </a:r>
          </a:p>
          <a:p>
            <a:pPr algn="just">
              <a:defRPr/>
            </a:pPr>
            <a:endParaRPr lang="it-IT" dirty="0"/>
          </a:p>
          <a:p>
            <a:pPr>
              <a:defRPr/>
            </a:pPr>
            <a:endParaRPr lang="it-IT" dirty="0"/>
          </a:p>
          <a:p>
            <a:pPr eaLnBrk="1" fontAlgn="auto" hangingPunct="1">
              <a:spcAft>
                <a:spcPts val="0"/>
              </a:spcAft>
              <a:buFont typeface="Wingdings 3" charset="2"/>
              <a:buChar char=""/>
              <a:defRPr/>
            </a:pPr>
            <a:endParaRPr lang="it-IT" dirty="0">
              <a:solidFill>
                <a:schemeClr val="tx1">
                  <a:lumMod val="75000"/>
                  <a:lumOff val="25000"/>
                </a:schemeClr>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a:xfrm>
            <a:off x="1111250" y="1036638"/>
            <a:ext cx="8596313" cy="711200"/>
          </a:xfrm>
        </p:spPr>
        <p:txBody>
          <a:bodyPr rtlCol="0">
            <a:normAutofit fontScale="90000"/>
          </a:bodyPr>
          <a:lstStyle/>
          <a:p>
            <a:pPr algn="ctr" eaLnBrk="1" fontAlgn="auto" hangingPunct="1">
              <a:spcAft>
                <a:spcPts val="0"/>
              </a:spcAft>
              <a:defRPr/>
            </a:pPr>
            <a:r>
              <a:rPr lang="it-IT" sz="3600" dirty="0">
                <a:solidFill>
                  <a:srgbClr val="00B0F0"/>
                </a:solidFill>
              </a:rPr>
              <a:t>Modalità di erogazione delle agevolazioni 1/2</a:t>
            </a:r>
            <a:br>
              <a:rPr lang="it-IT" dirty="0">
                <a:solidFill>
                  <a:srgbClr val="FF0000"/>
                </a:solidFill>
              </a:rPr>
            </a:br>
            <a:endParaRPr lang="it-IT" dirty="0"/>
          </a:p>
        </p:txBody>
      </p:sp>
      <p:sp>
        <p:nvSpPr>
          <p:cNvPr id="3" name="Segnaposto contenuto 2"/>
          <p:cNvSpPr>
            <a:spLocks noGrp="1"/>
          </p:cNvSpPr>
          <p:nvPr>
            <p:ph idx="1"/>
          </p:nvPr>
        </p:nvSpPr>
        <p:spPr>
          <a:xfrm>
            <a:off x="246063" y="1682750"/>
            <a:ext cx="10931525" cy="5127625"/>
          </a:xfrm>
        </p:spPr>
        <p:txBody>
          <a:bodyPr rtlCol="0">
            <a:normAutofit/>
          </a:bodyPr>
          <a:lstStyle/>
          <a:p>
            <a:pPr algn="just">
              <a:defRPr/>
            </a:pPr>
            <a:r>
              <a:rPr lang="it-IT" sz="1600" b="1" dirty="0">
                <a:solidFill>
                  <a:schemeClr val="tx1">
                    <a:lumMod val="75000"/>
                    <a:lumOff val="25000"/>
                  </a:schemeClr>
                </a:solidFill>
              </a:rPr>
              <a:t>Microcredito</a:t>
            </a:r>
            <a:r>
              <a:rPr lang="it-IT" sz="1600" dirty="0">
                <a:solidFill>
                  <a:schemeClr val="tx1">
                    <a:lumMod val="75000"/>
                    <a:lumOff val="25000"/>
                  </a:schemeClr>
                </a:solidFill>
              </a:rPr>
              <a:t> - </a:t>
            </a:r>
            <a:r>
              <a:rPr lang="it-IT" sz="1600" dirty="0"/>
              <a:t>L’erogazione delle agevolazioni avviene in un’unica soluzione mediante bonifico bancario, successivamente all’avvenuto perfezionamento del provvedimento di ammissione. I destinatari finali dovranno provvedere alla restituzione del finanziamento con rate mensili a decorrere dal sesto mese successivo alla data di erogazione delle agevolazioni.</a:t>
            </a:r>
          </a:p>
          <a:p>
            <a:pPr algn="just">
              <a:defRPr/>
            </a:pPr>
            <a:endParaRPr lang="it-IT" sz="1600" dirty="0"/>
          </a:p>
          <a:p>
            <a:pPr algn="just">
              <a:defRPr/>
            </a:pPr>
            <a:r>
              <a:rPr lang="it-IT" sz="1600" b="1" dirty="0">
                <a:solidFill>
                  <a:schemeClr val="tx1">
                    <a:lumMod val="75000"/>
                    <a:lumOff val="25000"/>
                  </a:schemeClr>
                </a:solidFill>
              </a:rPr>
              <a:t>Microcredito esteso - </a:t>
            </a:r>
            <a:r>
              <a:rPr lang="it-IT" sz="1600" dirty="0">
                <a:solidFill>
                  <a:schemeClr val="tx1">
                    <a:lumMod val="75000"/>
                    <a:lumOff val="25000"/>
                  </a:schemeClr>
                </a:solidFill>
              </a:rPr>
              <a:t>L’erogazione delle agevolazioni avviene in due fasi:</a:t>
            </a:r>
          </a:p>
          <a:p>
            <a:pPr algn="just">
              <a:buFont typeface="+mj-lt"/>
              <a:buAutoNum type="romanUcPeriod"/>
              <a:defRPr/>
            </a:pPr>
            <a:r>
              <a:rPr lang="it-IT" sz="1600" dirty="0"/>
              <a:t>Anticipo - pari ad euro 25.000 mediante bonifico bancario, successivamente al perfezionamento del provvedimento di ammissione. I destinatari finali dovranno provvedere alla restituzione del finanziamento con rate mensili a decorrere dal sesto mese successivo alla data di erogazione delle agevolazioni;</a:t>
            </a:r>
          </a:p>
          <a:p>
            <a:pPr algn="just">
              <a:buFont typeface="+mj-lt"/>
              <a:buAutoNum type="romanUcPeriod"/>
              <a:defRPr/>
            </a:pPr>
            <a:r>
              <a:rPr lang="it-IT" sz="1600" dirty="0"/>
              <a:t>Saldo - entro diciotto mesi dal perfezionamento del provvedimento a fronte dell’avvenuto completamento e pagamento del programma di spesa ammesso. Con l’erogazione delle agevolazioni viene comunicato al destinatario finale il nuovo piano di restituzione del finanziamento che decorre dal mese successivo alla data di erogazione del saldo.</a:t>
            </a:r>
          </a:p>
          <a:p>
            <a:pPr eaLnBrk="1" fontAlgn="auto" hangingPunct="1">
              <a:spcAft>
                <a:spcPts val="0"/>
              </a:spcAft>
              <a:buFont typeface="Wingdings 3" charset="2"/>
              <a:buChar char=""/>
              <a:defRPr/>
            </a:pPr>
            <a:endParaRPr lang="it-IT" dirty="0">
              <a:solidFill>
                <a:schemeClr val="tx1">
                  <a:lumMod val="75000"/>
                  <a:lumOff val="25000"/>
                </a:schemeClr>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Titolo 1"/>
          <p:cNvSpPr>
            <a:spLocks noGrp="1"/>
          </p:cNvSpPr>
          <p:nvPr>
            <p:ph type="title"/>
          </p:nvPr>
        </p:nvSpPr>
        <p:spPr>
          <a:xfrm>
            <a:off x="633413" y="1131888"/>
            <a:ext cx="8596312" cy="711200"/>
          </a:xfrm>
        </p:spPr>
        <p:txBody>
          <a:bodyPr>
            <a:normAutofit fontScale="90000"/>
          </a:bodyPr>
          <a:lstStyle/>
          <a:p>
            <a:pPr algn="ctr" eaLnBrk="1" hangingPunct="1">
              <a:defRPr/>
            </a:pPr>
            <a:r>
              <a:rPr lang="it-IT" dirty="0">
                <a:solidFill>
                  <a:srgbClr val="00B0F0"/>
                </a:solidFill>
              </a:rPr>
              <a:t>Modalità di erogazione delle agevolazioni 2/2</a:t>
            </a:r>
            <a:br>
              <a:rPr lang="it-IT" dirty="0">
                <a:solidFill>
                  <a:srgbClr val="00B0F0"/>
                </a:solidFill>
              </a:rPr>
            </a:br>
            <a:endParaRPr lang="it-IT" dirty="0">
              <a:solidFill>
                <a:srgbClr val="00B0F0"/>
              </a:solidFill>
            </a:endParaRPr>
          </a:p>
        </p:txBody>
      </p:sp>
      <p:sp>
        <p:nvSpPr>
          <p:cNvPr id="3" name="Segnaposto contenuto 2"/>
          <p:cNvSpPr>
            <a:spLocks noGrp="1"/>
          </p:cNvSpPr>
          <p:nvPr>
            <p:ph idx="1"/>
          </p:nvPr>
        </p:nvSpPr>
        <p:spPr>
          <a:xfrm>
            <a:off x="231775" y="1811338"/>
            <a:ext cx="10726738" cy="4535487"/>
          </a:xfrm>
        </p:spPr>
        <p:txBody>
          <a:bodyPr rtlCol="0">
            <a:normAutofit/>
          </a:bodyPr>
          <a:lstStyle/>
          <a:p>
            <a:pPr algn="just">
              <a:defRPr/>
            </a:pPr>
            <a:r>
              <a:rPr lang="it-IT" sz="1600" b="1" dirty="0"/>
              <a:t>Piccoli prestiti</a:t>
            </a:r>
            <a:r>
              <a:rPr lang="it-IT" sz="1600" dirty="0"/>
              <a:t> - Le agevolazioni potranno essere erogate in modalità frazionata:</a:t>
            </a:r>
          </a:p>
          <a:p>
            <a:pPr marL="400050" indent="-400050" algn="just">
              <a:buFont typeface="+mj-lt"/>
              <a:buAutoNum type="romanUcPeriod"/>
              <a:defRPr/>
            </a:pPr>
            <a:r>
              <a:rPr lang="it-IT" sz="1600" dirty="0"/>
              <a:t>un primo stato avanzamento lavori, se richiesto dal destinatario finale, entro tre mesi dal perfezionamento del provvedimento, non superiore al 50% delle spese previste dal programma approvato mediante la presentazione di documenti di spesa di pari valore anche non quietanzati; </a:t>
            </a:r>
          </a:p>
          <a:p>
            <a:pPr marL="400050" indent="-400050" algn="just">
              <a:buFont typeface="+mj-lt"/>
              <a:buAutoNum type="romanUcPeriod"/>
              <a:defRPr/>
            </a:pPr>
            <a:endParaRPr lang="it-IT" sz="1600" dirty="0"/>
          </a:p>
          <a:p>
            <a:pPr marL="400050" indent="-400050" algn="just">
              <a:buFont typeface="+mj-lt"/>
              <a:buAutoNum type="romanUcPeriod"/>
              <a:defRPr/>
            </a:pPr>
            <a:r>
              <a:rPr lang="it-IT" sz="1600" dirty="0"/>
              <a:t>una richiesta di saldo (ovvero in un’unica soluzione), entro diciotto mesi dal perfezionamento del provvedimento, a fronte del completamento e pagamento del programma di spesa. </a:t>
            </a:r>
          </a:p>
          <a:p>
            <a:pPr marL="400050" indent="-400050" algn="just">
              <a:buFont typeface="+mj-lt"/>
              <a:buAutoNum type="romanUcPeriod"/>
              <a:defRPr/>
            </a:pPr>
            <a:endParaRPr lang="it-IT" sz="1600" dirty="0"/>
          </a:p>
          <a:p>
            <a:pPr marL="0" indent="0" algn="just">
              <a:buFont typeface="Wingdings 3" pitchFamily="18" charset="2"/>
              <a:buNone/>
              <a:defRPr/>
            </a:pPr>
            <a:r>
              <a:rPr lang="it-IT" sz="1600" dirty="0"/>
              <a:t>I destinatari finali dovranno provvedere alla restituzione del finanziamento con rate mensili a decorrere dal sesto mese successivo alla data di erogazione del saldo.</a:t>
            </a:r>
          </a:p>
          <a:p>
            <a:pPr marL="400050" indent="-400050" algn="just">
              <a:buFont typeface="+mj-lt"/>
              <a:buAutoNum type="romanUcPeriod"/>
              <a:defRPr/>
            </a:pPr>
            <a:endParaRPr lang="it-IT" sz="1600" dirty="0"/>
          </a:p>
          <a:p>
            <a:pPr marL="0" indent="0" eaLnBrk="1" fontAlgn="auto" hangingPunct="1">
              <a:lnSpc>
                <a:spcPct val="115000"/>
              </a:lnSpc>
              <a:spcAft>
                <a:spcPts val="300"/>
              </a:spcAft>
              <a:buFont typeface="Wingdings 3" charset="2"/>
              <a:buNone/>
              <a:defRPr/>
            </a:pPr>
            <a:endParaRPr lang="it-IT" sz="1600" dirty="0">
              <a:solidFill>
                <a:schemeClr val="tx1">
                  <a:lumMod val="75000"/>
                  <a:lumOff val="25000"/>
                </a:schemeClr>
              </a:solidFill>
            </a:endParaRPr>
          </a:p>
          <a:p>
            <a:pPr eaLnBrk="1" fontAlgn="auto" hangingPunct="1">
              <a:spcAft>
                <a:spcPts val="0"/>
              </a:spcAft>
              <a:buFont typeface="Wingdings 3" charset="2"/>
              <a:buChar char=""/>
              <a:defRPr/>
            </a:pPr>
            <a:endParaRPr lang="it-IT" dirty="0">
              <a:solidFill>
                <a:schemeClr val="tx1">
                  <a:lumMod val="75000"/>
                  <a:lumOff val="25000"/>
                </a:schemeClr>
              </a:solidFill>
            </a:endParaRPr>
          </a:p>
        </p:txBody>
      </p:sp>
    </p:spTree>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Titolo 1"/>
          <p:cNvSpPr>
            <a:spLocks noGrp="1"/>
          </p:cNvSpPr>
          <p:nvPr>
            <p:ph type="title"/>
          </p:nvPr>
        </p:nvSpPr>
        <p:spPr>
          <a:xfrm>
            <a:off x="611188" y="1120775"/>
            <a:ext cx="8596312" cy="711200"/>
          </a:xfrm>
        </p:spPr>
        <p:txBody>
          <a:bodyPr/>
          <a:lstStyle/>
          <a:p>
            <a:pPr algn="ctr"/>
            <a:r>
              <a:rPr lang="it-IT" altLang="it-IT">
                <a:solidFill>
                  <a:srgbClr val="00B0F0"/>
                </a:solidFill>
              </a:rPr>
              <a:t>Presentazione della domanda </a:t>
            </a:r>
          </a:p>
        </p:txBody>
      </p:sp>
      <p:sp>
        <p:nvSpPr>
          <p:cNvPr id="3" name="Segnaposto contenuto 2"/>
          <p:cNvSpPr>
            <a:spLocks noGrp="1"/>
          </p:cNvSpPr>
          <p:nvPr>
            <p:ph idx="1"/>
          </p:nvPr>
        </p:nvSpPr>
        <p:spPr/>
        <p:txBody>
          <a:bodyPr/>
          <a:lstStyle/>
          <a:p>
            <a:pPr marL="0" indent="0" algn="just">
              <a:buFont typeface="Wingdings 3" pitchFamily="18" charset="2"/>
              <a:buNone/>
              <a:defRPr/>
            </a:pPr>
            <a:r>
              <a:rPr lang="it-IT" sz="1500" dirty="0"/>
              <a:t>Relativamente all’integrazione dell’Avviso la domanda e il relativo business </a:t>
            </a:r>
            <a:r>
              <a:rPr lang="it-IT" sz="1500" dirty="0" err="1"/>
              <a:t>plan</a:t>
            </a:r>
            <a:r>
              <a:rPr lang="it-IT" sz="1500" dirty="0"/>
              <a:t> possono essere inviati dal 12 settembre 2016 alle 12.00 esclusivamente online, attraverso la piattaforma informatica di Invitalia.</a:t>
            </a:r>
          </a:p>
          <a:p>
            <a:pPr marL="0" indent="0">
              <a:buFont typeface="Wingdings 3" pitchFamily="18" charset="2"/>
              <a:buNone/>
              <a:defRPr/>
            </a:pPr>
            <a:r>
              <a:rPr lang="it-IT" sz="1500" dirty="0"/>
              <a:t>Per richiedere le agevolazioni è necessario:</a:t>
            </a:r>
          </a:p>
          <a:p>
            <a:pPr algn="just">
              <a:defRPr/>
            </a:pPr>
            <a:r>
              <a:rPr lang="it-IT" sz="1500" dirty="0"/>
              <a:t>registrarsi  ai servizi online di Invitalia, indicando un indirizzo di posta elettronica ordinario;</a:t>
            </a:r>
          </a:p>
          <a:p>
            <a:pPr algn="just">
              <a:defRPr/>
            </a:pPr>
            <a:r>
              <a:rPr lang="it-IT" sz="1500" dirty="0"/>
              <a:t>una volta registrati, accedere al sito riservato per compilare direttamente online la domanda, caricare il business </a:t>
            </a:r>
            <a:r>
              <a:rPr lang="it-IT" sz="1500" dirty="0" err="1"/>
              <a:t>plan</a:t>
            </a:r>
            <a:r>
              <a:rPr lang="it-IT" sz="1500" dirty="0"/>
              <a:t> e la documentazione da allegare;</a:t>
            </a:r>
          </a:p>
          <a:p>
            <a:pPr algn="just">
              <a:defRPr/>
            </a:pPr>
            <a:r>
              <a:rPr lang="it-IT" sz="1500" dirty="0"/>
              <a:t>per concludere la procedura di presentazione della domanda è necessario possedere una firma digitale e un indirizzo di posta elettronica certificata (PEC).</a:t>
            </a:r>
          </a:p>
          <a:p>
            <a:pPr marL="0" indent="0" algn="just">
              <a:buFont typeface="Wingdings 3" pitchFamily="18" charset="2"/>
              <a:buNone/>
              <a:defRPr/>
            </a:pPr>
            <a:r>
              <a:rPr lang="it-IT" sz="1500" b="1" dirty="0">
                <a:solidFill>
                  <a:srgbClr val="FF0000"/>
                </a:solidFill>
              </a:rPr>
              <a:t>Importante</a:t>
            </a:r>
            <a:r>
              <a:rPr lang="it-IT" sz="1500" dirty="0"/>
              <a:t>: è possibile controllare la validità della firma digitale sul portale dell’Agenda Digitale e su diverse applicazioni on line, come www.firma.infocert.it/utenti/</a:t>
            </a:r>
            <a:r>
              <a:rPr lang="it-IT" sz="1500" dirty="0" err="1"/>
              <a:t>verifica.php</a:t>
            </a:r>
            <a:r>
              <a:rPr lang="it-IT" sz="1500" dirty="0"/>
              <a:t>.</a:t>
            </a:r>
          </a:p>
          <a:p>
            <a:pPr marL="0" indent="0" algn="just">
              <a:buFont typeface="Wingdings 3" pitchFamily="18" charset="2"/>
              <a:buNone/>
              <a:defRPr/>
            </a:pPr>
            <a:r>
              <a:rPr lang="it-IT" sz="1500" dirty="0"/>
              <a:t>Le modalità di presentazione della domanda, i dettagli sugli incentivi e i criteri di valutazione sono descritti nell’Avviso Pubblico del Ministero del Lavoro.</a:t>
            </a:r>
          </a:p>
          <a:p>
            <a:pPr>
              <a:defRPr/>
            </a:pPr>
            <a:endParaRPr lang="it-IT"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Titolo 1"/>
          <p:cNvSpPr>
            <a:spLocks noGrp="1"/>
          </p:cNvSpPr>
          <p:nvPr>
            <p:ph type="title"/>
          </p:nvPr>
        </p:nvSpPr>
        <p:spPr>
          <a:xfrm>
            <a:off x="633413" y="1120775"/>
            <a:ext cx="8596312" cy="711200"/>
          </a:xfrm>
        </p:spPr>
        <p:txBody>
          <a:bodyPr/>
          <a:lstStyle/>
          <a:p>
            <a:pPr algn="ctr"/>
            <a:r>
              <a:rPr lang="it-IT" altLang="it-IT">
                <a:solidFill>
                  <a:srgbClr val="00B0F0"/>
                </a:solidFill>
              </a:rPr>
              <a:t>Iter e tempi</a:t>
            </a:r>
          </a:p>
        </p:txBody>
      </p:sp>
      <p:pic>
        <p:nvPicPr>
          <p:cNvPr id="37891" name="Picture 2"/>
          <p:cNvPicPr>
            <a:picLocks noGrp="1" noChangeAspect="1" noChangeArrowheads="1"/>
          </p:cNvPicPr>
          <p:nvPr>
            <p:ph idx="1"/>
          </p:nvPr>
        </p:nvPicPr>
        <p:blipFill>
          <a:blip r:embed="rId2"/>
          <a:srcRect/>
          <a:stretch>
            <a:fillRect/>
          </a:stretch>
        </p:blipFill>
        <p:spPr>
          <a:xfrm>
            <a:off x="914400" y="2160588"/>
            <a:ext cx="8123238" cy="3881437"/>
          </a:xfr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B62046-BD62-42DB-A97D-AC2548A35702}"/>
              </a:ext>
            </a:extLst>
          </p:cNvPr>
          <p:cNvSpPr>
            <a:spLocks noGrp="1"/>
          </p:cNvSpPr>
          <p:nvPr>
            <p:ph type="title"/>
          </p:nvPr>
        </p:nvSpPr>
        <p:spPr/>
        <p:txBody>
          <a:bodyPr>
            <a:normAutofit fontScale="90000"/>
          </a:bodyPr>
          <a:lstStyle/>
          <a:p>
            <a:pPr algn="ctr"/>
            <a:r>
              <a:rPr lang="it-IT" dirty="0"/>
              <a:t>Grazie per l’attenzione!</a:t>
            </a:r>
            <a:br>
              <a:rPr lang="it-IT" dirty="0"/>
            </a:br>
            <a:endParaRPr lang="de-DE" dirty="0"/>
          </a:p>
        </p:txBody>
      </p:sp>
      <p:sp>
        <p:nvSpPr>
          <p:cNvPr id="3" name="Inhaltsplatzhalter 2">
            <a:extLst>
              <a:ext uri="{FF2B5EF4-FFF2-40B4-BE49-F238E27FC236}">
                <a16:creationId xmlns:a16="http://schemas.microsoft.com/office/drawing/2014/main" id="{AAFDCBB7-EF5F-4BB3-A23F-DCC4C0C38C72}"/>
              </a:ext>
            </a:extLst>
          </p:cNvPr>
          <p:cNvSpPr>
            <a:spLocks noGrp="1"/>
          </p:cNvSpPr>
          <p:nvPr>
            <p:ph idx="1"/>
          </p:nvPr>
        </p:nvSpPr>
        <p:spPr>
          <a:xfrm>
            <a:off x="1612140" y="1641324"/>
            <a:ext cx="8596312" cy="3881437"/>
          </a:xfrm>
        </p:spPr>
        <p:txBody>
          <a:bodyPr/>
          <a:lstStyle/>
          <a:p>
            <a:pPr algn="ctr"/>
            <a:endParaRPr lang="it-IT" sz="2800" dirty="0"/>
          </a:p>
          <a:p>
            <a:r>
              <a:rPr lang="it-IT" sz="2000" dirty="0"/>
              <a:t>Stefano Battaggia</a:t>
            </a:r>
            <a:br>
              <a:rPr lang="it-IT" sz="2000" dirty="0"/>
            </a:br>
            <a:br>
              <a:rPr lang="it-IT" sz="2000" dirty="0"/>
            </a:br>
            <a:r>
              <a:rPr lang="it-IT" sz="2000" dirty="0"/>
              <a:t>Progetto </a:t>
            </a:r>
            <a:r>
              <a:rPr lang="it-IT" sz="2000" dirty="0" err="1"/>
              <a:t>Selfiemployment</a:t>
            </a:r>
            <a:r>
              <a:rPr lang="it-IT" sz="2000" dirty="0"/>
              <a:t> / Referente </a:t>
            </a:r>
            <a:r>
              <a:rPr lang="it-IT" sz="2000" dirty="0" err="1"/>
              <a:t>Sr</a:t>
            </a:r>
            <a:r>
              <a:rPr lang="it-IT" sz="2000"/>
              <a:t>. Area </a:t>
            </a:r>
            <a:r>
              <a:rPr lang="it-IT" sz="2000" dirty="0"/>
              <a:t>Nordest</a:t>
            </a:r>
            <a:br>
              <a:rPr lang="it-IT" sz="2000" dirty="0"/>
            </a:br>
            <a:br>
              <a:rPr lang="it-IT" sz="2000" dirty="0"/>
            </a:br>
            <a:r>
              <a:rPr lang="it-IT" sz="2000" dirty="0"/>
              <a:t>ENM - Ente Nazionale per il Microcredito</a:t>
            </a:r>
            <a:br>
              <a:rPr lang="it-IT" sz="2000" dirty="0"/>
            </a:br>
            <a:r>
              <a:rPr lang="it-IT" sz="2000" dirty="0">
                <a:hlinkClick r:id="rId2"/>
              </a:rPr>
              <a:t>www.microcredito.gov.it</a:t>
            </a:r>
            <a:endParaRPr lang="it-IT" sz="2000" dirty="0"/>
          </a:p>
          <a:p>
            <a:r>
              <a:rPr lang="it-IT" sz="2000" dirty="0">
                <a:hlinkClick r:id="rId3"/>
              </a:rPr>
              <a:t>stefano.battaggia@microcredito.gov.it</a:t>
            </a:r>
            <a:r>
              <a:rPr lang="it-IT" sz="2000" dirty="0"/>
              <a:t> </a:t>
            </a:r>
            <a:br>
              <a:rPr lang="it-IT" sz="2000" dirty="0"/>
            </a:br>
            <a:br>
              <a:rPr lang="it-IT" sz="2000" dirty="0"/>
            </a:br>
            <a:r>
              <a:rPr lang="it-IT" sz="2000" dirty="0" err="1"/>
              <a:t>cell</a:t>
            </a:r>
            <a:r>
              <a:rPr lang="it-IT" sz="2000" dirty="0"/>
              <a:t>. 3475839951</a:t>
            </a:r>
          </a:p>
          <a:p>
            <a:endParaRPr lang="it-IT" sz="2000" dirty="0"/>
          </a:p>
        </p:txBody>
      </p:sp>
      <p:pic>
        <p:nvPicPr>
          <p:cNvPr id="4" name="Immagine 2">
            <a:extLst>
              <a:ext uri="{FF2B5EF4-FFF2-40B4-BE49-F238E27FC236}">
                <a16:creationId xmlns:a16="http://schemas.microsoft.com/office/drawing/2014/main" id="{AEACB03D-08D6-4A19-B47A-463EC87DB060}"/>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6954837" y="5614867"/>
            <a:ext cx="1533525" cy="648970"/>
          </a:xfrm>
          <a:prstGeom prst="rect">
            <a:avLst/>
          </a:prstGeom>
        </p:spPr>
      </p:pic>
      <p:pic>
        <p:nvPicPr>
          <p:cNvPr id="5" name="Immagine 6">
            <a:extLst>
              <a:ext uri="{FF2B5EF4-FFF2-40B4-BE49-F238E27FC236}">
                <a16:creationId xmlns:a16="http://schemas.microsoft.com/office/drawing/2014/main" id="{624437A3-A787-474B-B20B-D11A934063CB}"/>
              </a:ext>
            </a:extLst>
          </p:cNvPr>
          <p:cNvPicPr/>
          <p:nvPr/>
        </p:nvPicPr>
        <p:blipFill>
          <a:blip r:embed="rId5" cstate="print"/>
          <a:stretch>
            <a:fillRect/>
          </a:stretch>
        </p:blipFill>
        <p:spPr>
          <a:xfrm>
            <a:off x="3343045" y="5546922"/>
            <a:ext cx="1978660" cy="784860"/>
          </a:xfrm>
          <a:prstGeom prst="rect">
            <a:avLst/>
          </a:prstGeom>
        </p:spPr>
      </p:pic>
    </p:spTree>
    <p:extLst>
      <p:ext uri="{BB962C8B-B14F-4D97-AF65-F5344CB8AC3E}">
        <p14:creationId xmlns:p14="http://schemas.microsoft.com/office/powerpoint/2010/main" val="1681106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Titolo 1"/>
          <p:cNvSpPr>
            <a:spLocks noGrp="1"/>
          </p:cNvSpPr>
          <p:nvPr>
            <p:ph type="title" idx="4294967295"/>
          </p:nvPr>
        </p:nvSpPr>
        <p:spPr>
          <a:xfrm>
            <a:off x="0" y="1131888"/>
            <a:ext cx="8750300" cy="711200"/>
          </a:xfrm>
        </p:spPr>
        <p:txBody>
          <a:bodyPr/>
          <a:lstStyle/>
          <a:p>
            <a:pPr algn="ctr" eaLnBrk="1" hangingPunct="1"/>
            <a:r>
              <a:rPr lang="it-IT" altLang="it-IT" dirty="0">
                <a:solidFill>
                  <a:srgbClr val="00B0F0"/>
                </a:solidFill>
              </a:rPr>
              <a:t>Strumento Finanziario</a:t>
            </a:r>
          </a:p>
        </p:txBody>
      </p:sp>
      <p:sp>
        <p:nvSpPr>
          <p:cNvPr id="3" name="Segnaposto contenuto 2"/>
          <p:cNvSpPr>
            <a:spLocks noGrp="1"/>
          </p:cNvSpPr>
          <p:nvPr>
            <p:ph idx="4294967295"/>
          </p:nvPr>
        </p:nvSpPr>
        <p:spPr>
          <a:xfrm>
            <a:off x="1255712" y="1988820"/>
            <a:ext cx="9680575" cy="4675188"/>
          </a:xfrm>
        </p:spPr>
        <p:txBody>
          <a:bodyPr rtlCol="0">
            <a:normAutofit/>
          </a:bodyPr>
          <a:lstStyle/>
          <a:p>
            <a:pPr algn="just">
              <a:defRPr/>
            </a:pPr>
            <a:r>
              <a:rPr lang="it-IT" sz="1600" dirty="0">
                <a:solidFill>
                  <a:prstClr val="black"/>
                </a:solidFill>
                <a:cs typeface="Arial" panose="020B0604020202020204" pitchFamily="34" charset="0"/>
              </a:rPr>
              <a:t>Il Fondo </a:t>
            </a:r>
            <a:r>
              <a:rPr lang="it-IT" sz="1600" dirty="0" err="1">
                <a:solidFill>
                  <a:prstClr val="black"/>
                </a:solidFill>
                <a:cs typeface="Arial" panose="020B0604020202020204" pitchFamily="34" charset="0"/>
              </a:rPr>
              <a:t>SELFIEmployment</a:t>
            </a:r>
            <a:r>
              <a:rPr lang="it-IT" sz="1600" dirty="0">
                <a:solidFill>
                  <a:prstClr val="black"/>
                </a:solidFill>
                <a:cs typeface="Arial" panose="020B0604020202020204" pitchFamily="34" charset="0"/>
              </a:rPr>
              <a:t> è uno strumento finanziario predisposto per sostenere la nascita di piccole iniziative imprenditoriali promosse dai NEET (</a:t>
            </a:r>
            <a:r>
              <a:rPr lang="it-IT" sz="1600" dirty="0" err="1">
                <a:solidFill>
                  <a:prstClr val="black"/>
                </a:solidFill>
                <a:cs typeface="Arial" panose="020B0604020202020204" pitchFamily="34" charset="0"/>
              </a:rPr>
              <a:t>Not</a:t>
            </a:r>
            <a:r>
              <a:rPr lang="it-IT" sz="1600" dirty="0">
                <a:solidFill>
                  <a:prstClr val="black"/>
                </a:solidFill>
                <a:cs typeface="Arial" panose="020B0604020202020204" pitchFamily="34" charset="0"/>
              </a:rPr>
              <a:t> in </a:t>
            </a:r>
            <a:r>
              <a:rPr lang="it-IT" sz="1600" dirty="0" err="1">
                <a:solidFill>
                  <a:prstClr val="black"/>
                </a:solidFill>
                <a:cs typeface="Arial" panose="020B0604020202020204" pitchFamily="34" charset="0"/>
              </a:rPr>
              <a:t>Education</a:t>
            </a:r>
            <a:r>
              <a:rPr lang="it-IT" sz="1600" dirty="0">
                <a:solidFill>
                  <a:prstClr val="black"/>
                </a:solidFill>
                <a:cs typeface="Arial" panose="020B0604020202020204" pitchFamily="34" charset="0"/>
              </a:rPr>
              <a:t>, </a:t>
            </a:r>
            <a:r>
              <a:rPr lang="it-IT" sz="1600" dirty="0" err="1">
                <a:solidFill>
                  <a:prstClr val="black"/>
                </a:solidFill>
                <a:cs typeface="Arial" panose="020B0604020202020204" pitchFamily="34" charset="0"/>
              </a:rPr>
              <a:t>Employment</a:t>
            </a:r>
            <a:r>
              <a:rPr lang="it-IT" sz="1600" dirty="0">
                <a:solidFill>
                  <a:prstClr val="black"/>
                </a:solidFill>
                <a:cs typeface="Arial" panose="020B0604020202020204" pitchFamily="34" charset="0"/>
              </a:rPr>
              <a:t> or Training), giovani non più inseriti in un percorso scolastico/formativo ma neppure impegnati in un’attività lavorativa.</a:t>
            </a:r>
          </a:p>
          <a:p>
            <a:pPr algn="just" eaLnBrk="1" fontAlgn="auto" hangingPunct="1">
              <a:spcAft>
                <a:spcPts val="0"/>
              </a:spcAft>
              <a:buFont typeface="Wingdings 3" charset="2"/>
              <a:buChar char=""/>
              <a:defRPr/>
            </a:pPr>
            <a:endParaRPr lang="it-IT" altLang="it-IT" sz="1600" dirty="0">
              <a:solidFill>
                <a:prstClr val="black"/>
              </a:solidFill>
              <a:cs typeface="Arial" panose="020B0604020202020204" pitchFamily="34" charset="0"/>
            </a:endParaRPr>
          </a:p>
          <a:p>
            <a:pPr algn="just" eaLnBrk="1" fontAlgn="auto" hangingPunct="1">
              <a:spcAft>
                <a:spcPts val="0"/>
              </a:spcAft>
              <a:buFont typeface="Wingdings 3" charset="2"/>
              <a:buChar char=""/>
              <a:defRPr/>
            </a:pPr>
            <a:r>
              <a:rPr lang="it-IT" altLang="it-IT" sz="1600" dirty="0">
                <a:solidFill>
                  <a:prstClr val="black"/>
                </a:solidFill>
                <a:cs typeface="Arial" panose="020B0604020202020204" pitchFamily="34" charset="0"/>
              </a:rPr>
              <a:t>La gestione è affidata dal Ministero del Lavoro e delle Politiche Sociali ad Invitalia, sulla base di un Accordo di Finanziamento stipulato in data 11 dicembre 2015 con il Ministero del Lavoro e delle Politiche Sociali.</a:t>
            </a:r>
          </a:p>
          <a:p>
            <a:pPr marL="0" indent="0" algn="just" eaLnBrk="1" fontAlgn="auto" hangingPunct="1">
              <a:spcAft>
                <a:spcPts val="0"/>
              </a:spcAft>
              <a:buFont typeface="Wingdings 3" charset="2"/>
              <a:buNone/>
              <a:defRPr/>
            </a:pPr>
            <a:endParaRPr lang="it-IT" dirty="0">
              <a:solidFill>
                <a:schemeClr val="tx1">
                  <a:lumMod val="75000"/>
                  <a:lumOff val="25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Titolo 1"/>
          <p:cNvSpPr>
            <a:spLocks noGrp="1"/>
          </p:cNvSpPr>
          <p:nvPr>
            <p:ph type="title"/>
          </p:nvPr>
        </p:nvSpPr>
        <p:spPr>
          <a:xfrm>
            <a:off x="633413" y="1131888"/>
            <a:ext cx="8596312" cy="711200"/>
          </a:xfrm>
        </p:spPr>
        <p:txBody>
          <a:bodyPr>
            <a:normAutofit fontScale="90000"/>
          </a:bodyPr>
          <a:lstStyle/>
          <a:p>
            <a:pPr algn="ctr">
              <a:defRPr/>
            </a:pPr>
            <a:r>
              <a:rPr lang="it-IT" altLang="it-IT" sz="3600" dirty="0" err="1">
                <a:solidFill>
                  <a:srgbClr val="00B0F0"/>
                </a:solidFill>
              </a:rPr>
              <a:t>SELFIEmployment</a:t>
            </a:r>
            <a:br>
              <a:rPr lang="it-IT" altLang="it-IT" sz="3600" dirty="0">
                <a:solidFill>
                  <a:srgbClr val="00B0F0"/>
                </a:solidFill>
              </a:rPr>
            </a:br>
            <a:endParaRPr lang="it-IT" altLang="it-IT" sz="3600" dirty="0">
              <a:solidFill>
                <a:srgbClr val="00B0F0"/>
              </a:solidFill>
            </a:endParaRPr>
          </a:p>
        </p:txBody>
      </p:sp>
      <p:sp>
        <p:nvSpPr>
          <p:cNvPr id="3" name="Segnaposto contenuto 2"/>
          <p:cNvSpPr>
            <a:spLocks noGrp="1"/>
          </p:cNvSpPr>
          <p:nvPr>
            <p:ph idx="1"/>
          </p:nvPr>
        </p:nvSpPr>
        <p:spPr>
          <a:xfrm>
            <a:off x="1940243" y="2037080"/>
            <a:ext cx="8596312" cy="3881438"/>
          </a:xfrm>
        </p:spPr>
        <p:txBody>
          <a:bodyPr/>
          <a:lstStyle/>
          <a:p>
            <a:pPr marL="0" indent="0" algn="just">
              <a:buFont typeface="Wingdings 3" pitchFamily="18" charset="2"/>
              <a:buNone/>
              <a:defRPr/>
            </a:pPr>
            <a:r>
              <a:rPr lang="it-IT" sz="1600" dirty="0"/>
              <a:t>L’obiettivo è di sostenere la nascita e la crescita di nuove imprese su tutto il territorio nazionale attraverso l’attivazione di «politiche attive del lavoro» per superare le difficoltà di accesso al credito ordinario da parte di categorie di soggetti svantaggiati. Le agevolazioni sono concesse ai sensi e nei limiti del regolamento «de </a:t>
            </a:r>
            <a:r>
              <a:rPr lang="it-IT" sz="1600" dirty="0" err="1"/>
              <a:t>minimis</a:t>
            </a:r>
            <a:r>
              <a:rPr lang="it-IT" sz="1600" dirty="0"/>
              <a:t>» sotto forma di finanziamento agevolato senza interessi e non assistito da nessuna forma di garanzia reale e/o di firma, della durata massima di sette anni e di importo pari al 100% della spesa ammissibile; quest’ultima non può superare il limite massimo di € 50.000.</a:t>
            </a:r>
          </a:p>
          <a:p>
            <a:pPr>
              <a:defRPr/>
            </a:pPr>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Titolo 1"/>
          <p:cNvSpPr>
            <a:spLocks noGrp="1"/>
          </p:cNvSpPr>
          <p:nvPr>
            <p:ph type="title"/>
          </p:nvPr>
        </p:nvSpPr>
        <p:spPr>
          <a:xfrm>
            <a:off x="1537653" y="979488"/>
            <a:ext cx="8596312" cy="711200"/>
          </a:xfrm>
        </p:spPr>
        <p:txBody>
          <a:bodyPr/>
          <a:lstStyle/>
          <a:p>
            <a:pPr algn="ctr" eaLnBrk="1" hangingPunct="1"/>
            <a:r>
              <a:rPr lang="it-IT" altLang="it-IT" dirty="0">
                <a:solidFill>
                  <a:srgbClr val="00B0F0"/>
                </a:solidFill>
              </a:rPr>
              <a:t>Destinatari finali</a:t>
            </a:r>
          </a:p>
        </p:txBody>
      </p:sp>
      <p:sp>
        <p:nvSpPr>
          <p:cNvPr id="3" name="Segnaposto contenuto 2"/>
          <p:cNvSpPr>
            <a:spLocks noGrp="1"/>
          </p:cNvSpPr>
          <p:nvPr>
            <p:ph idx="1"/>
          </p:nvPr>
        </p:nvSpPr>
        <p:spPr>
          <a:xfrm>
            <a:off x="1301750" y="1843088"/>
            <a:ext cx="9804400" cy="4175125"/>
          </a:xfrm>
        </p:spPr>
        <p:txBody>
          <a:bodyPr rtlCol="0">
            <a:normAutofit/>
          </a:bodyPr>
          <a:lstStyle/>
          <a:p>
            <a:pPr marL="0" indent="0" algn="just" defTabSz="914400" eaLnBrk="1" fontAlgn="auto" hangingPunct="1">
              <a:lnSpc>
                <a:spcPct val="115000"/>
              </a:lnSpc>
              <a:spcBef>
                <a:spcPts val="0"/>
              </a:spcBef>
              <a:spcAft>
                <a:spcPts val="300"/>
              </a:spcAft>
              <a:buSzTx/>
              <a:buFont typeface="Wingdings 3" charset="2"/>
              <a:buNone/>
              <a:defRPr/>
            </a:pPr>
            <a:r>
              <a:rPr lang="it-IT" dirty="0">
                <a:solidFill>
                  <a:schemeClr val="tx1">
                    <a:lumMod val="75000"/>
                    <a:lumOff val="25000"/>
                  </a:schemeClr>
                </a:solidFill>
              </a:rPr>
              <a:t>Possono accedere alla misura i NEET che alla data di presentazione della domanda devono:</a:t>
            </a:r>
          </a:p>
          <a:p>
            <a:pPr algn="just" eaLnBrk="1" fontAlgn="auto" hangingPunct="1">
              <a:lnSpc>
                <a:spcPct val="115000"/>
              </a:lnSpc>
              <a:spcAft>
                <a:spcPts val="0"/>
              </a:spcAft>
              <a:buFont typeface="Wingdings 3" charset="2"/>
              <a:buChar char=""/>
              <a:tabLst>
                <a:tab pos="248920" algn="l"/>
              </a:tabLst>
              <a:defRPr/>
            </a:pPr>
            <a:r>
              <a:rPr lang="it-IT" sz="1600" dirty="0"/>
              <a:t>avere compiuto il 18esimo anno di età;</a:t>
            </a:r>
          </a:p>
          <a:p>
            <a:pPr algn="just" eaLnBrk="1" fontAlgn="auto" hangingPunct="1">
              <a:lnSpc>
                <a:spcPct val="115000"/>
              </a:lnSpc>
              <a:spcAft>
                <a:spcPts val="0"/>
              </a:spcAft>
              <a:buFont typeface="Wingdings 3" charset="2"/>
              <a:buChar char=""/>
              <a:tabLst>
                <a:tab pos="248920" algn="l"/>
              </a:tabLst>
              <a:defRPr/>
            </a:pPr>
            <a:r>
              <a:rPr lang="it-IT" sz="1600" dirty="0"/>
              <a:t>non frequentare un regolare corso di studi (secondari superiori, terziari non universitari o universitari) o di formazione;</a:t>
            </a:r>
          </a:p>
          <a:p>
            <a:pPr algn="just" eaLnBrk="1" fontAlgn="auto" hangingPunct="1">
              <a:lnSpc>
                <a:spcPct val="115000"/>
              </a:lnSpc>
              <a:spcAft>
                <a:spcPts val="0"/>
              </a:spcAft>
              <a:buFont typeface="Wingdings 3" charset="2"/>
              <a:buChar char=""/>
              <a:tabLst>
                <a:tab pos="248920" algn="l"/>
              </a:tabLst>
              <a:defRPr/>
            </a:pPr>
            <a:r>
              <a:rPr lang="it-IT" sz="1600" dirty="0"/>
              <a:t>non essere inserito in tirocini curriculari e/o extracurriculari; </a:t>
            </a:r>
          </a:p>
          <a:p>
            <a:pPr algn="just" eaLnBrk="1" fontAlgn="auto" hangingPunct="1">
              <a:lnSpc>
                <a:spcPct val="115000"/>
              </a:lnSpc>
              <a:spcAft>
                <a:spcPts val="0"/>
              </a:spcAft>
              <a:buFont typeface="Wingdings 3" charset="2"/>
              <a:buChar char=""/>
              <a:tabLst>
                <a:tab pos="248920" algn="l"/>
              </a:tabLst>
              <a:defRPr/>
            </a:pPr>
            <a:r>
              <a:rPr lang="it-IT" sz="1600" dirty="0"/>
              <a:t>essere disoccupato ai sensi dell’articolo 19, comma 1 e successivi del decreto legislativo 150/2015 del 14 settembre 2015;</a:t>
            </a:r>
          </a:p>
          <a:p>
            <a:pPr algn="just" eaLnBrk="1" fontAlgn="auto" hangingPunct="1">
              <a:lnSpc>
                <a:spcPct val="115000"/>
              </a:lnSpc>
              <a:spcAft>
                <a:spcPts val="0"/>
              </a:spcAft>
              <a:buFont typeface="Wingdings 3" charset="2"/>
              <a:buChar char=""/>
              <a:tabLst>
                <a:tab pos="248920" algn="l"/>
              </a:tabLst>
              <a:defRPr/>
            </a:pPr>
            <a:r>
              <a:rPr lang="it-IT" sz="1600" dirty="0"/>
              <a:t>avere residenza sul territorio nazionale;</a:t>
            </a:r>
          </a:p>
          <a:p>
            <a:pPr algn="just" eaLnBrk="1" fontAlgn="auto" hangingPunct="1">
              <a:spcAft>
                <a:spcPts val="0"/>
              </a:spcAft>
              <a:buFont typeface="Wingdings 3" charset="2"/>
              <a:buChar char=""/>
              <a:defRPr/>
            </a:pPr>
            <a:r>
              <a:rPr lang="it-IT" sz="1600" dirty="0"/>
              <a:t>avere aderito al Programma Garanzia Giovani.</a:t>
            </a:r>
          </a:p>
        </p:txBody>
      </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Titolo 1"/>
          <p:cNvSpPr>
            <a:spLocks noGrp="1"/>
          </p:cNvSpPr>
          <p:nvPr>
            <p:ph type="title"/>
          </p:nvPr>
        </p:nvSpPr>
        <p:spPr>
          <a:xfrm>
            <a:off x="1491933" y="1130300"/>
            <a:ext cx="8596312" cy="666750"/>
          </a:xfrm>
        </p:spPr>
        <p:txBody>
          <a:bodyPr/>
          <a:lstStyle/>
          <a:p>
            <a:pPr algn="ctr" eaLnBrk="1" hangingPunct="1"/>
            <a:r>
              <a:rPr lang="it-IT" altLang="it-IT" dirty="0">
                <a:solidFill>
                  <a:srgbClr val="00B0F0"/>
                </a:solidFill>
              </a:rPr>
              <a:t>Novità per i destinatari finali</a:t>
            </a:r>
          </a:p>
        </p:txBody>
      </p:sp>
      <p:sp>
        <p:nvSpPr>
          <p:cNvPr id="24579" name="Segnaposto contenuto 2"/>
          <p:cNvSpPr>
            <a:spLocks noGrp="1"/>
          </p:cNvSpPr>
          <p:nvPr>
            <p:ph idx="1"/>
          </p:nvPr>
        </p:nvSpPr>
        <p:spPr>
          <a:xfrm>
            <a:off x="1797844" y="2000250"/>
            <a:ext cx="8596312" cy="3881437"/>
          </a:xfrm>
        </p:spPr>
        <p:txBody>
          <a:bodyPr/>
          <a:lstStyle/>
          <a:p>
            <a:pPr marL="0" indent="0" algn="just">
              <a:buFont typeface="Wingdings 3" pitchFamily="18" charset="2"/>
              <a:buNone/>
            </a:pPr>
            <a:r>
              <a:rPr lang="it-IT" altLang="it-IT" sz="1600" dirty="0"/>
              <a:t>Ai sensi del nuovo Avviso possono presentare la domanda i NEET iscritti al programma Garanzia Giovani indipendentemente dalla loro partecipazione ai corsi di accompagnamento di cui alla misura 7.1 del PON IOG.</a:t>
            </a:r>
          </a:p>
          <a:p>
            <a:pPr marL="0" indent="0" algn="just">
              <a:buFont typeface="Wingdings 3" pitchFamily="18" charset="2"/>
              <a:buNone/>
            </a:pPr>
            <a:r>
              <a:rPr lang="it-IT" altLang="it-IT" sz="1600" dirty="0"/>
              <a:t>I NEET che hanno anche partecipato e concluso il percorso di accompagnamento di cui alla misura 7.1 del PON IOG conseguono una premialità pari a 9 punti nell’attribuzione dei punteggi di valutazione della domanda.</a:t>
            </a:r>
          </a:p>
          <a:p>
            <a:pPr marL="0" indent="0" algn="just">
              <a:buFont typeface="Wingdings 3" pitchFamily="18" charset="2"/>
              <a:buNone/>
            </a:pPr>
            <a:r>
              <a:rPr lang="it-IT" altLang="it-IT" sz="1600" dirty="0"/>
              <a:t>I NEET che non hanno partecipato e concluso il percorso di accompagnamento di cui alla misura 7.1 del PON IOG dovranno necessariamente corredare la domanda con il Documento di Approfondimento Istruttorio (format presente negli allegati alla domanda).</a:t>
            </a:r>
          </a:p>
          <a:p>
            <a:pPr marL="0" indent="0">
              <a:buFont typeface="Wingdings 3" pitchFamily="18" charset="2"/>
              <a:buNone/>
            </a:pPr>
            <a:endParaRPr lang="it-IT" altLang="it-I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Titolo 1"/>
          <p:cNvSpPr>
            <a:spLocks noGrp="1"/>
          </p:cNvSpPr>
          <p:nvPr>
            <p:ph type="title"/>
          </p:nvPr>
        </p:nvSpPr>
        <p:spPr>
          <a:xfrm>
            <a:off x="1601788" y="1030606"/>
            <a:ext cx="8596312" cy="655637"/>
          </a:xfrm>
        </p:spPr>
        <p:txBody>
          <a:bodyPr/>
          <a:lstStyle/>
          <a:p>
            <a:pPr algn="ctr" eaLnBrk="1" hangingPunct="1"/>
            <a:r>
              <a:rPr lang="it-IT" altLang="it-IT" dirty="0">
                <a:solidFill>
                  <a:srgbClr val="00B0F0"/>
                </a:solidFill>
              </a:rPr>
              <a:t>Destinatari finali</a:t>
            </a:r>
          </a:p>
        </p:txBody>
      </p:sp>
      <p:sp>
        <p:nvSpPr>
          <p:cNvPr id="6" name="Rettangolo 5"/>
          <p:cNvSpPr/>
          <p:nvPr/>
        </p:nvSpPr>
        <p:spPr>
          <a:xfrm>
            <a:off x="1042988" y="1686243"/>
            <a:ext cx="10467975" cy="4940300"/>
          </a:xfrm>
          <a:prstGeom prst="rect">
            <a:avLst/>
          </a:prstGeom>
        </p:spPr>
        <p:txBody>
          <a:bodyPr>
            <a:normAutofit/>
          </a:bodyPr>
          <a:lstStyle/>
          <a:p>
            <a:pPr algn="just" eaLnBrk="1" fontAlgn="auto" hangingPunct="1">
              <a:buClr>
                <a:schemeClr val="accent1"/>
              </a:buClr>
              <a:buFont typeface="Wingdings 3" charset="2"/>
              <a:buNone/>
              <a:defRPr/>
            </a:pPr>
            <a:endParaRPr lang="it-IT" dirty="0">
              <a:solidFill>
                <a:schemeClr val="tx1">
                  <a:lumMod val="75000"/>
                  <a:lumOff val="25000"/>
                </a:schemeClr>
              </a:solidFill>
              <a:latin typeface="+mn-lt"/>
              <a:cs typeface="+mn-cs"/>
            </a:endParaRPr>
          </a:p>
          <a:p>
            <a:pPr algn="just" eaLnBrk="1" fontAlgn="auto" hangingPunct="1">
              <a:buClr>
                <a:schemeClr val="accent1"/>
              </a:buClr>
              <a:buFont typeface="Wingdings 3" charset="2"/>
              <a:buNone/>
              <a:defRPr/>
            </a:pPr>
            <a:r>
              <a:rPr lang="it-IT" dirty="0">
                <a:solidFill>
                  <a:schemeClr val="tx1">
                    <a:lumMod val="75000"/>
                    <a:lumOff val="25000"/>
                  </a:schemeClr>
                </a:solidFill>
                <a:latin typeface="+mn-lt"/>
                <a:cs typeface="+mn-cs"/>
              </a:rPr>
              <a:t>I NEET possono presentare la domanda di ammissione alle agevolazioni in forma di: </a:t>
            </a:r>
          </a:p>
          <a:p>
            <a:pPr algn="just" eaLnBrk="1" fontAlgn="auto" hangingPunct="1">
              <a:buClr>
                <a:schemeClr val="accent1"/>
              </a:buClr>
              <a:buFont typeface="Wingdings 3" charset="2"/>
              <a:buNone/>
              <a:defRPr/>
            </a:pPr>
            <a:endParaRPr lang="it-IT" dirty="0">
              <a:solidFill>
                <a:schemeClr val="tx1">
                  <a:lumMod val="75000"/>
                  <a:lumOff val="25000"/>
                </a:schemeClr>
              </a:solidFill>
              <a:latin typeface="+mn-lt"/>
              <a:cs typeface="+mn-cs"/>
            </a:endParaRPr>
          </a:p>
          <a:p>
            <a:pPr marL="285750" indent="-285750" algn="just" eaLnBrk="1" fontAlgn="auto" hangingPunct="1">
              <a:buClr>
                <a:schemeClr val="accent1"/>
              </a:buClr>
              <a:buFont typeface="Wingdings 3" charset="2"/>
              <a:buChar char="•"/>
              <a:defRPr/>
            </a:pPr>
            <a:r>
              <a:rPr lang="it-IT" dirty="0">
                <a:solidFill>
                  <a:schemeClr val="tx1">
                    <a:lumMod val="75000"/>
                    <a:lumOff val="25000"/>
                  </a:schemeClr>
                </a:solidFill>
                <a:latin typeface="+mn-lt"/>
                <a:cs typeface="+mn-cs"/>
              </a:rPr>
              <a:t>imprese individuali, associazioni professionali o società costituite da non più di 12 mesi rispetto alla data di presentazione della domanda purché inattive;</a:t>
            </a:r>
          </a:p>
          <a:p>
            <a:pPr marL="285750" indent="-285750" algn="just" eaLnBrk="1" fontAlgn="auto" hangingPunct="1">
              <a:buClr>
                <a:schemeClr val="accent1"/>
              </a:buClr>
              <a:buFont typeface="Wingdings 3" charset="2"/>
              <a:buChar char="•"/>
              <a:defRPr/>
            </a:pPr>
            <a:r>
              <a:rPr lang="it-IT" dirty="0">
                <a:solidFill>
                  <a:schemeClr val="tx1">
                    <a:lumMod val="75000"/>
                    <a:lumOff val="25000"/>
                  </a:schemeClr>
                </a:solidFill>
                <a:latin typeface="+mn-lt"/>
                <a:cs typeface="+mn-cs"/>
              </a:rPr>
              <a:t>imprese individuali o società non ancora costituite, a condizione che si costituiscano entro 60 giorni dall’eventuale provvedimento di ammissione.</a:t>
            </a:r>
          </a:p>
          <a:p>
            <a:pPr marL="285750" indent="-285750" algn="just" eaLnBrk="1" fontAlgn="auto" hangingPunct="1">
              <a:buClr>
                <a:schemeClr val="accent1"/>
              </a:buClr>
              <a:buFont typeface="Wingdings 3" charset="2"/>
              <a:buChar char="•"/>
              <a:defRPr/>
            </a:pPr>
            <a:endParaRPr lang="it-IT" dirty="0">
              <a:solidFill>
                <a:schemeClr val="tx1">
                  <a:lumMod val="75000"/>
                  <a:lumOff val="25000"/>
                </a:schemeClr>
              </a:solidFill>
              <a:latin typeface="+mn-lt"/>
              <a:cs typeface="+mn-cs"/>
            </a:endParaRPr>
          </a:p>
          <a:p>
            <a:pPr algn="just" eaLnBrk="1" fontAlgn="auto" hangingPunct="1">
              <a:buClr>
                <a:schemeClr val="accent1"/>
              </a:buClr>
              <a:defRPr/>
            </a:pPr>
            <a:r>
              <a:rPr lang="it-IT" dirty="0">
                <a:solidFill>
                  <a:schemeClr val="tx1">
                    <a:lumMod val="75000"/>
                    <a:lumOff val="25000"/>
                  </a:schemeClr>
                </a:solidFill>
                <a:latin typeface="+mn-lt"/>
                <a:cs typeface="+mn-cs"/>
              </a:rPr>
              <a:t>Le forme societarie/associative devono essere costituite da persone fisiche.</a:t>
            </a:r>
          </a:p>
          <a:p>
            <a:pPr algn="just" eaLnBrk="1" fontAlgn="auto" hangingPunct="1">
              <a:buClr>
                <a:schemeClr val="accent1"/>
              </a:buClr>
              <a:buFont typeface="Wingdings 3" charset="2"/>
              <a:buNone/>
              <a:defRPr/>
            </a:pPr>
            <a:endParaRPr lang="it-IT" dirty="0">
              <a:solidFill>
                <a:schemeClr val="tx1">
                  <a:lumMod val="75000"/>
                  <a:lumOff val="25000"/>
                </a:schemeClr>
              </a:solidFill>
              <a:latin typeface="+mn-lt"/>
              <a:cs typeface="+mn-cs"/>
            </a:endParaRPr>
          </a:p>
          <a:p>
            <a:pPr algn="just" eaLnBrk="1" fontAlgn="auto" hangingPunct="1">
              <a:buClr>
                <a:schemeClr val="accent1"/>
              </a:buClr>
              <a:buFont typeface="Wingdings 3" charset="2"/>
              <a:buNone/>
              <a:defRPr/>
            </a:pPr>
            <a:r>
              <a:rPr lang="it-IT" dirty="0">
                <a:solidFill>
                  <a:schemeClr val="tx1">
                    <a:lumMod val="75000"/>
                    <a:lumOff val="25000"/>
                  </a:schemeClr>
                </a:solidFill>
                <a:latin typeface="+mn-lt"/>
                <a:cs typeface="+mn-cs"/>
              </a:rPr>
              <a:t>Non sono ammesse le iniziative che prevedono il rilevamento di azienda già esistente né il rilevamento di ramo d’azienda.</a:t>
            </a:r>
          </a:p>
          <a:p>
            <a:pPr algn="just" eaLnBrk="1" fontAlgn="auto" hangingPunct="1">
              <a:spcBef>
                <a:spcPts val="0"/>
              </a:spcBef>
              <a:spcAft>
                <a:spcPts val="0"/>
              </a:spcAft>
              <a:buClr>
                <a:schemeClr val="accent1"/>
              </a:buClr>
              <a:buFont typeface="Wingdings 3" charset="2"/>
              <a:buNone/>
              <a:defRPr/>
            </a:pPr>
            <a:endParaRPr lang="it-IT" dirty="0">
              <a:solidFill>
                <a:srgbClr val="404040"/>
              </a:solidFill>
              <a:latin typeface="+mn-lt"/>
              <a:cs typeface="+mn-cs"/>
            </a:endParaRPr>
          </a:p>
          <a:p>
            <a:pPr algn="just" eaLnBrk="1" fontAlgn="auto" hangingPunct="1">
              <a:spcBef>
                <a:spcPts val="0"/>
              </a:spcBef>
              <a:spcAft>
                <a:spcPts val="0"/>
              </a:spcAft>
              <a:buClr>
                <a:schemeClr val="accent1"/>
              </a:buClr>
              <a:buFont typeface="Wingdings 3" charset="2"/>
              <a:buNone/>
              <a:defRPr/>
            </a:pPr>
            <a:endParaRPr lang="it-IT" dirty="0">
              <a:solidFill>
                <a:srgbClr val="404040"/>
              </a:solidFill>
              <a:latin typeface="+mn-lt"/>
              <a:cs typeface="+mn-cs"/>
            </a:endParaRPr>
          </a:p>
          <a:p>
            <a:pPr marL="285750" indent="-285750" algn="just" eaLnBrk="1" fontAlgn="auto" hangingPunct="1">
              <a:spcBef>
                <a:spcPts val="0"/>
              </a:spcBef>
              <a:spcAft>
                <a:spcPts val="0"/>
              </a:spcAft>
              <a:buClr>
                <a:schemeClr val="accent1"/>
              </a:buClr>
              <a:buFont typeface="Wingdings 3" charset="2"/>
              <a:buChar char="•"/>
              <a:defRPr/>
            </a:pPr>
            <a:endParaRPr lang="it-IT" sz="1900" dirty="0">
              <a:solidFill>
                <a:schemeClr val="tx1">
                  <a:lumMod val="75000"/>
                  <a:lumOff val="25000"/>
                </a:schemeClr>
              </a:solidFill>
              <a:latin typeface="+mn-lt"/>
              <a:cs typeface="+mn-cs"/>
            </a:endParaRPr>
          </a:p>
          <a:p>
            <a:pPr algn="just" eaLnBrk="1" fontAlgn="auto" hangingPunct="1">
              <a:spcBef>
                <a:spcPts val="0"/>
              </a:spcBef>
              <a:spcAft>
                <a:spcPts val="0"/>
              </a:spcAft>
              <a:buClr>
                <a:schemeClr val="accent1"/>
              </a:buClr>
              <a:buFont typeface="Wingdings 3" charset="2"/>
              <a:buNone/>
              <a:defRPr/>
            </a:pPr>
            <a:endParaRPr lang="it-IT" sz="1900" dirty="0">
              <a:solidFill>
                <a:schemeClr val="tx1">
                  <a:lumMod val="75000"/>
                  <a:lumOff val="25000"/>
                </a:schemeClr>
              </a:solidFill>
              <a:latin typeface="+mn-lt"/>
              <a:cs typeface="+mn-cs"/>
            </a:endParaRPr>
          </a:p>
          <a:p>
            <a:pPr algn="just" eaLnBrk="1" fontAlgn="auto" hangingPunct="1">
              <a:lnSpc>
                <a:spcPct val="115000"/>
              </a:lnSpc>
              <a:spcBef>
                <a:spcPts val="0"/>
              </a:spcBef>
              <a:spcAft>
                <a:spcPts val="300"/>
              </a:spcAft>
              <a:defRPr/>
            </a:pPr>
            <a:endParaRPr lang="it-IT" dirty="0">
              <a:solidFill>
                <a:schemeClr val="bg1">
                  <a:lumMod val="50000"/>
                </a:schemeClr>
              </a:solidFill>
              <a:latin typeface="+mn-lt"/>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a:xfrm>
            <a:off x="989013" y="1036638"/>
            <a:ext cx="8596312" cy="711200"/>
          </a:xfrm>
        </p:spPr>
        <p:txBody>
          <a:bodyPr rtlCol="0">
            <a:normAutofit fontScale="90000"/>
          </a:bodyPr>
          <a:lstStyle/>
          <a:p>
            <a:pPr algn="ctr" eaLnBrk="1" fontAlgn="auto" hangingPunct="1">
              <a:spcAft>
                <a:spcPts val="0"/>
              </a:spcAft>
              <a:defRPr/>
            </a:pPr>
            <a:r>
              <a:rPr lang="it-IT" sz="3600" dirty="0">
                <a:solidFill>
                  <a:srgbClr val="00B0F0"/>
                </a:solidFill>
              </a:rPr>
              <a:t>Attività finanziabili</a:t>
            </a:r>
            <a:br>
              <a:rPr lang="it-IT" dirty="0">
                <a:solidFill>
                  <a:srgbClr val="00B0F0"/>
                </a:solidFill>
              </a:rPr>
            </a:br>
            <a:endParaRPr lang="it-IT" dirty="0">
              <a:solidFill>
                <a:srgbClr val="00B0F0"/>
              </a:solidFill>
            </a:endParaRPr>
          </a:p>
        </p:txBody>
      </p:sp>
      <p:sp>
        <p:nvSpPr>
          <p:cNvPr id="3" name="Segnaposto contenuto 2"/>
          <p:cNvSpPr>
            <a:spLocks noGrp="1"/>
          </p:cNvSpPr>
          <p:nvPr>
            <p:ph idx="1"/>
          </p:nvPr>
        </p:nvSpPr>
        <p:spPr>
          <a:xfrm>
            <a:off x="336550" y="1619250"/>
            <a:ext cx="10853738" cy="5002213"/>
          </a:xfrm>
        </p:spPr>
        <p:txBody>
          <a:bodyPr rtlCol="0">
            <a:normAutofit/>
          </a:bodyPr>
          <a:lstStyle/>
          <a:p>
            <a:pPr marL="0" indent="0" algn="just" eaLnBrk="1" fontAlgn="auto" hangingPunct="1">
              <a:lnSpc>
                <a:spcPct val="115000"/>
              </a:lnSpc>
              <a:spcAft>
                <a:spcPts val="0"/>
              </a:spcAft>
              <a:buFont typeface="Wingdings 3" charset="2"/>
              <a:buNone/>
              <a:defRPr/>
            </a:pPr>
            <a:r>
              <a:rPr lang="it-IT" sz="1600" dirty="0"/>
              <a:t>Sono ammissibili le iniziative riferibili a tutti i settori della produzione di beni, fornitura di servizi e commercio, anche in forma di </a:t>
            </a:r>
            <a:r>
              <a:rPr lang="it-IT" sz="1600" i="1" dirty="0"/>
              <a:t>franchising</a:t>
            </a:r>
            <a:r>
              <a:rPr lang="it-IT" sz="1600" dirty="0"/>
              <a:t>, quali ad esempio: </a:t>
            </a:r>
          </a:p>
          <a:p>
            <a:pPr algn="just" eaLnBrk="1" fontAlgn="auto" hangingPunct="1">
              <a:lnSpc>
                <a:spcPct val="115000"/>
              </a:lnSpc>
              <a:spcBef>
                <a:spcPts val="0"/>
              </a:spcBef>
              <a:spcAft>
                <a:spcPts val="0"/>
              </a:spcAft>
              <a:defRPr/>
            </a:pPr>
            <a:r>
              <a:rPr lang="it-IT" sz="1600" dirty="0"/>
              <a:t>turismo (alloggio, ristorazione, servizi) e servizi culturali e ricreativi;</a:t>
            </a:r>
          </a:p>
          <a:p>
            <a:pPr algn="just" eaLnBrk="1" fontAlgn="auto" hangingPunct="1">
              <a:lnSpc>
                <a:spcPct val="125000"/>
              </a:lnSpc>
              <a:spcBef>
                <a:spcPts val="0"/>
              </a:spcBef>
              <a:spcAft>
                <a:spcPts val="0"/>
              </a:spcAft>
              <a:defRPr/>
            </a:pPr>
            <a:r>
              <a:rPr lang="it-IT" sz="1600" dirty="0"/>
              <a:t>servizi alla persona;</a:t>
            </a:r>
          </a:p>
          <a:p>
            <a:pPr algn="just" eaLnBrk="1" fontAlgn="auto" hangingPunct="1">
              <a:lnSpc>
                <a:spcPct val="125000"/>
              </a:lnSpc>
              <a:spcBef>
                <a:spcPts val="0"/>
              </a:spcBef>
              <a:spcAft>
                <a:spcPts val="0"/>
              </a:spcAft>
              <a:defRPr/>
            </a:pPr>
            <a:r>
              <a:rPr lang="it-IT" sz="1600" dirty="0"/>
              <a:t>servizi per l’ambiente;</a:t>
            </a:r>
          </a:p>
          <a:p>
            <a:pPr algn="just" eaLnBrk="1" fontAlgn="auto" hangingPunct="1">
              <a:lnSpc>
                <a:spcPct val="125000"/>
              </a:lnSpc>
              <a:spcBef>
                <a:spcPts val="0"/>
              </a:spcBef>
              <a:spcAft>
                <a:spcPts val="0"/>
              </a:spcAft>
              <a:defRPr/>
            </a:pPr>
            <a:r>
              <a:rPr lang="it-IT" sz="1600" dirty="0"/>
              <a:t>servizi ICT (servizi multimediali, informazione e comunicazione);</a:t>
            </a:r>
          </a:p>
          <a:p>
            <a:pPr algn="just" eaLnBrk="1" fontAlgn="auto" hangingPunct="1">
              <a:lnSpc>
                <a:spcPct val="125000"/>
              </a:lnSpc>
              <a:spcBef>
                <a:spcPts val="0"/>
              </a:spcBef>
              <a:spcAft>
                <a:spcPts val="0"/>
              </a:spcAft>
              <a:defRPr/>
            </a:pPr>
            <a:r>
              <a:rPr lang="it-IT" sz="1600" dirty="0"/>
              <a:t>risparmio energetico ed energie rinnovabili;</a:t>
            </a:r>
          </a:p>
          <a:p>
            <a:pPr algn="just" eaLnBrk="1" fontAlgn="auto" hangingPunct="1">
              <a:lnSpc>
                <a:spcPct val="125000"/>
              </a:lnSpc>
              <a:spcBef>
                <a:spcPts val="0"/>
              </a:spcBef>
              <a:spcAft>
                <a:spcPts val="0"/>
              </a:spcAft>
              <a:defRPr/>
            </a:pPr>
            <a:r>
              <a:rPr lang="it-IT" sz="1600" dirty="0"/>
              <a:t>servizi alle imprese;</a:t>
            </a:r>
          </a:p>
          <a:p>
            <a:pPr algn="just" eaLnBrk="1" fontAlgn="auto" hangingPunct="1">
              <a:lnSpc>
                <a:spcPct val="125000"/>
              </a:lnSpc>
              <a:spcBef>
                <a:spcPts val="0"/>
              </a:spcBef>
              <a:spcAft>
                <a:spcPts val="0"/>
              </a:spcAft>
              <a:defRPr/>
            </a:pPr>
            <a:r>
              <a:rPr lang="it-IT" sz="1600" dirty="0"/>
              <a:t>manifatturiere e artigiane;</a:t>
            </a:r>
          </a:p>
          <a:p>
            <a:pPr algn="just" eaLnBrk="1" fontAlgn="auto" hangingPunct="1">
              <a:lnSpc>
                <a:spcPct val="125000"/>
              </a:lnSpc>
              <a:spcBef>
                <a:spcPts val="0"/>
              </a:spcBef>
              <a:spcAft>
                <a:spcPts val="0"/>
              </a:spcAft>
              <a:defRPr/>
            </a:pPr>
            <a:r>
              <a:rPr lang="it-IT" sz="1600" dirty="0"/>
              <a:t>imprese operanti nel settore della trasformazione e commercializzazione di prodotti agricoli, ad eccezione dei casi di cui all’articolo 1.1, lett. c), punti i) e ii) del Reg. UE n. 1407/2013;</a:t>
            </a:r>
          </a:p>
          <a:p>
            <a:pPr algn="just" eaLnBrk="1" fontAlgn="auto" hangingPunct="1">
              <a:lnSpc>
                <a:spcPct val="125000"/>
              </a:lnSpc>
              <a:spcBef>
                <a:spcPts val="0"/>
              </a:spcBef>
              <a:spcAft>
                <a:spcPts val="0"/>
              </a:spcAft>
              <a:defRPr/>
            </a:pPr>
            <a:r>
              <a:rPr lang="it-IT" sz="1600" dirty="0"/>
              <a:t>Commercio al dettaglio e all'ingrosso.</a:t>
            </a:r>
          </a:p>
          <a:p>
            <a:pPr marL="0" indent="0" algn="just" eaLnBrk="1" fontAlgn="auto" hangingPunct="1">
              <a:spcAft>
                <a:spcPts val="0"/>
              </a:spcAft>
              <a:buFont typeface="Wingdings 3" pitchFamily="18" charset="2"/>
              <a:buNone/>
              <a:defRPr/>
            </a:pPr>
            <a:r>
              <a:rPr lang="it-IT" sz="1600" dirty="0"/>
              <a:t>Sono esclusi i settori della pesca e dell’acquacultura, della produzione primaria in agricoltura, le attività riguardanti le lotterie, le scommesse, le case da gioco.</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Titolo 1"/>
          <p:cNvSpPr>
            <a:spLocks noGrp="1"/>
          </p:cNvSpPr>
          <p:nvPr>
            <p:ph type="title"/>
          </p:nvPr>
        </p:nvSpPr>
        <p:spPr>
          <a:xfrm>
            <a:off x="947738" y="1301750"/>
            <a:ext cx="8596312" cy="592138"/>
          </a:xfrm>
        </p:spPr>
        <p:txBody>
          <a:bodyPr>
            <a:normAutofit fontScale="90000"/>
          </a:bodyPr>
          <a:lstStyle/>
          <a:p>
            <a:pPr algn="ctr" eaLnBrk="1" hangingPunct="1">
              <a:defRPr/>
            </a:pPr>
            <a:r>
              <a:rPr lang="it-IT" sz="3600" dirty="0">
                <a:solidFill>
                  <a:srgbClr val="00B0F0"/>
                </a:solidFill>
              </a:rPr>
              <a:t>Agevolazioni concedibili</a:t>
            </a:r>
            <a:br>
              <a:rPr lang="it-IT" dirty="0">
                <a:solidFill>
                  <a:srgbClr val="00B0F0"/>
                </a:solidFill>
              </a:rPr>
            </a:br>
            <a:endParaRPr lang="it-IT" dirty="0">
              <a:solidFill>
                <a:srgbClr val="00B0F0"/>
              </a:solidFill>
            </a:endParaRPr>
          </a:p>
        </p:txBody>
      </p:sp>
      <p:sp>
        <p:nvSpPr>
          <p:cNvPr id="3" name="Segnaposto contenuto 2"/>
          <p:cNvSpPr>
            <a:spLocks noGrp="1"/>
          </p:cNvSpPr>
          <p:nvPr>
            <p:ph idx="1"/>
          </p:nvPr>
        </p:nvSpPr>
        <p:spPr>
          <a:xfrm>
            <a:off x="287338" y="1893888"/>
            <a:ext cx="10726737" cy="4643437"/>
          </a:xfrm>
        </p:spPr>
        <p:txBody>
          <a:bodyPr rtlCol="0">
            <a:normAutofit/>
          </a:bodyPr>
          <a:lstStyle/>
          <a:p>
            <a:pPr marL="0" indent="0" algn="just" eaLnBrk="1" hangingPunct="1">
              <a:buFont typeface="Wingdings 3" pitchFamily="18" charset="2"/>
              <a:buNone/>
              <a:defRPr/>
            </a:pPr>
            <a:endParaRPr lang="it-IT" sz="1600" dirty="0"/>
          </a:p>
          <a:p>
            <a:pPr marL="0" indent="0" algn="just" eaLnBrk="1" hangingPunct="1">
              <a:buFont typeface="Wingdings 3" pitchFamily="18" charset="2"/>
              <a:buNone/>
              <a:defRPr/>
            </a:pPr>
            <a:r>
              <a:rPr lang="it-IT" sz="1600" dirty="0"/>
              <a:t>Le agevolazioni sono concesse in forma di un finanziamento agevolato senza interessi e non assistito da nessuna forma di garanzia reale e/o di firma della durata di 7 anni rimborsabile con rate mensili posticipate, così articolate:</a:t>
            </a:r>
          </a:p>
          <a:p>
            <a:pPr algn="just" eaLnBrk="1" fontAlgn="auto" hangingPunct="1">
              <a:spcAft>
                <a:spcPts val="0"/>
              </a:spcAft>
              <a:buFont typeface="Wingdings 3" charset="2"/>
              <a:buChar char=""/>
              <a:defRPr/>
            </a:pPr>
            <a:r>
              <a:rPr lang="it-IT" sz="1600" b="1" dirty="0"/>
              <a:t>Microcredito</a:t>
            </a:r>
            <a:r>
              <a:rPr lang="it-IT" sz="1600" dirty="0"/>
              <a:t> – per tutte le iniziative che prevedono spese ammissibili per la costituzione e l’avvio della nuova iniziativa comprese tra 5.000 – 25.000 euro al netto dell’IVA, le agevolazioni consistono in un finanziamento pari al 100% del programma di spesa;</a:t>
            </a:r>
            <a:endParaRPr lang="it-IT" sz="1600" dirty="0">
              <a:solidFill>
                <a:schemeClr val="tx1">
                  <a:lumMod val="75000"/>
                  <a:lumOff val="25000"/>
                </a:schemeClr>
              </a:solidFill>
            </a:endParaRPr>
          </a:p>
          <a:p>
            <a:pPr algn="just" eaLnBrk="1" fontAlgn="auto" hangingPunct="1">
              <a:spcAft>
                <a:spcPts val="0"/>
              </a:spcAft>
              <a:buFont typeface="Wingdings 3" charset="2"/>
              <a:buChar char=""/>
              <a:defRPr/>
            </a:pPr>
            <a:r>
              <a:rPr lang="it-IT" sz="1600" b="1" dirty="0"/>
              <a:t>Microcredito esteso</a:t>
            </a:r>
            <a:r>
              <a:rPr lang="it-IT" sz="1600" dirty="0"/>
              <a:t> – per tutte le iniziative che prevedono spese ammissibili per la costituzione e l’avvio della nuova iniziativa comprese tra 25.001 – 35.000 euro al netto dell’IVA, le agevolazioni consistono in un finanziamento pari al 100% del programma di spesa;</a:t>
            </a:r>
          </a:p>
          <a:p>
            <a:pPr algn="just" eaLnBrk="1" fontAlgn="auto" hangingPunct="1">
              <a:spcAft>
                <a:spcPts val="0"/>
              </a:spcAft>
              <a:buFont typeface="Wingdings 3" charset="2"/>
              <a:buChar char=""/>
              <a:defRPr/>
            </a:pPr>
            <a:r>
              <a:rPr lang="it-IT" sz="1600" b="1" dirty="0"/>
              <a:t>Piccoli prestiti</a:t>
            </a:r>
            <a:r>
              <a:rPr lang="it-IT" sz="1600" dirty="0"/>
              <a:t> – per tutte le iniziative che prevedono spese ammissibili per la costituzione e l’avvio della nuova iniziativa comprese tra 35.001 – 50.000 euro al netto dell’IVA, le agevolazioni consistono in un finanziamento pari al 100% del programma di spesa.</a:t>
            </a:r>
            <a:endParaRPr lang="it-IT" sz="1600" dirty="0">
              <a:solidFill>
                <a:schemeClr val="tx1">
                  <a:lumMod val="75000"/>
                  <a:lumOff val="25000"/>
                </a:schemeClr>
              </a:solidFill>
            </a:endParaRPr>
          </a:p>
          <a:p>
            <a:pPr algn="just" eaLnBrk="1" fontAlgn="auto" hangingPunct="1">
              <a:spcAft>
                <a:spcPts val="0"/>
              </a:spcAft>
              <a:buFont typeface="Wingdings 3" charset="2"/>
              <a:buChar char=""/>
              <a:defRPr/>
            </a:pPr>
            <a:endParaRPr lang="it-IT" sz="1600" dirty="0">
              <a:solidFill>
                <a:schemeClr val="tx1">
                  <a:lumMod val="75000"/>
                  <a:lumOff val="25000"/>
                </a:schemeClr>
              </a:solidFill>
            </a:endParaRPr>
          </a:p>
          <a:p>
            <a:pPr eaLnBrk="1" fontAlgn="auto" hangingPunct="1">
              <a:spcAft>
                <a:spcPts val="0"/>
              </a:spcAft>
              <a:buFont typeface="Wingdings 3" charset="2"/>
              <a:buChar char=""/>
              <a:defRPr/>
            </a:pPr>
            <a:endParaRPr lang="it-IT" dirty="0">
              <a:solidFill>
                <a:schemeClr val="tx1">
                  <a:lumMod val="75000"/>
                  <a:lumOff val="25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Titolo 1"/>
          <p:cNvSpPr>
            <a:spLocks noGrp="1"/>
          </p:cNvSpPr>
          <p:nvPr>
            <p:ph type="title"/>
          </p:nvPr>
        </p:nvSpPr>
        <p:spPr>
          <a:xfrm>
            <a:off x="1138238" y="941388"/>
            <a:ext cx="8596312" cy="519112"/>
          </a:xfrm>
        </p:spPr>
        <p:txBody>
          <a:bodyPr>
            <a:normAutofit fontScale="90000"/>
          </a:bodyPr>
          <a:lstStyle/>
          <a:p>
            <a:pPr algn="ctr" eaLnBrk="1" hangingPunct="1">
              <a:defRPr/>
            </a:pPr>
            <a:r>
              <a:rPr lang="it-IT" sz="3600" dirty="0">
                <a:solidFill>
                  <a:srgbClr val="00B0F0"/>
                </a:solidFill>
              </a:rPr>
              <a:t>Spese ammissibili</a:t>
            </a:r>
            <a:br>
              <a:rPr lang="it-IT" sz="2800" dirty="0">
                <a:solidFill>
                  <a:srgbClr val="FF0000"/>
                </a:solidFill>
              </a:rPr>
            </a:br>
            <a:endParaRPr lang="it-IT" sz="2800" dirty="0"/>
          </a:p>
        </p:txBody>
      </p:sp>
      <p:sp>
        <p:nvSpPr>
          <p:cNvPr id="3" name="Segnaposto contenuto 2"/>
          <p:cNvSpPr>
            <a:spLocks noGrp="1"/>
          </p:cNvSpPr>
          <p:nvPr>
            <p:ph idx="1"/>
          </p:nvPr>
        </p:nvSpPr>
        <p:spPr>
          <a:xfrm>
            <a:off x="423863" y="1522413"/>
            <a:ext cx="10821987" cy="5287962"/>
          </a:xfrm>
        </p:spPr>
        <p:txBody>
          <a:bodyPr rtlCol="0">
            <a:noAutofit/>
          </a:bodyPr>
          <a:lstStyle/>
          <a:p>
            <a:pPr marL="0" indent="0" algn="just" eaLnBrk="1" fontAlgn="auto" hangingPunct="1">
              <a:spcAft>
                <a:spcPts val="0"/>
              </a:spcAft>
              <a:buFont typeface="Wingdings 3" pitchFamily="18" charset="2"/>
              <a:buNone/>
              <a:defRPr/>
            </a:pPr>
            <a:r>
              <a:rPr lang="it-IT" sz="1600" dirty="0"/>
              <a:t>Il sostegno finalizzato alla creazione di nuove imprese potrà assumere la forma di </a:t>
            </a:r>
            <a:r>
              <a:rPr lang="it-IT" sz="1600" b="1" i="1" dirty="0"/>
              <a:t>investimenti materiali e immateriali </a:t>
            </a:r>
            <a:r>
              <a:rPr lang="it-IT" sz="1600" dirty="0"/>
              <a:t>nonché di </a:t>
            </a:r>
            <a:r>
              <a:rPr lang="it-IT" sz="1600" b="1" i="1" dirty="0"/>
              <a:t>capitale circolante. </a:t>
            </a:r>
          </a:p>
          <a:p>
            <a:pPr algn="just" eaLnBrk="1" fontAlgn="auto" hangingPunct="1">
              <a:spcAft>
                <a:spcPts val="0"/>
              </a:spcAft>
              <a:buFont typeface="Wingdings 3" pitchFamily="18" charset="2"/>
              <a:buNone/>
              <a:defRPr/>
            </a:pPr>
            <a:r>
              <a:rPr lang="it-IT" sz="1600" dirty="0">
                <a:solidFill>
                  <a:schemeClr val="tx1">
                    <a:lumMod val="75000"/>
                    <a:lumOff val="25000"/>
                  </a:schemeClr>
                </a:solidFill>
              </a:rPr>
              <a:t>Le spese di investimento, </a:t>
            </a:r>
            <a:r>
              <a:rPr lang="it-IT" sz="1600" b="1" dirty="0">
                <a:solidFill>
                  <a:schemeClr val="tx1">
                    <a:lumMod val="75000"/>
                    <a:lumOff val="25000"/>
                  </a:schemeClr>
                </a:solidFill>
              </a:rPr>
              <a:t>regolarmente documentate</a:t>
            </a:r>
            <a:r>
              <a:rPr lang="it-IT" sz="1600" dirty="0">
                <a:solidFill>
                  <a:schemeClr val="tx1">
                    <a:lumMod val="75000"/>
                    <a:lumOff val="25000"/>
                  </a:schemeClr>
                </a:solidFill>
              </a:rPr>
              <a:t>, possono riferirsi alle seguenti voci:</a:t>
            </a:r>
          </a:p>
          <a:p>
            <a:pPr algn="just">
              <a:defRPr/>
            </a:pPr>
            <a:r>
              <a:rPr lang="it-IT" sz="1600" i="1" dirty="0"/>
              <a:t>attrezzature, macchinari, impianti e allacciamenti; </a:t>
            </a:r>
          </a:p>
          <a:p>
            <a:pPr algn="just">
              <a:defRPr/>
            </a:pPr>
            <a:r>
              <a:rPr lang="it-IT" sz="1600" i="1" dirty="0"/>
              <a:t>beni immateriali ad utilità pluriennale, ad eccezione di brevetti licenze e marchi ivi comprese </a:t>
            </a:r>
            <a:r>
              <a:rPr lang="it-IT" sz="1600" i="1" dirty="0" err="1"/>
              <a:t>fee</a:t>
            </a:r>
            <a:r>
              <a:rPr lang="it-IT" sz="1600" i="1" dirty="0"/>
              <a:t> di ingresso per le iniziative in franchising; </a:t>
            </a:r>
          </a:p>
          <a:p>
            <a:pPr algn="just">
              <a:defRPr/>
            </a:pPr>
            <a:r>
              <a:rPr lang="it-IT" sz="1600" i="1" dirty="0"/>
              <a:t>ristrutturazione di immobili entro il limite massimo del dieci per cento del valore degli investimenti ammessi.</a:t>
            </a:r>
          </a:p>
          <a:p>
            <a:pPr marL="0" indent="0" algn="just" eaLnBrk="1" fontAlgn="auto" hangingPunct="1">
              <a:spcAft>
                <a:spcPts val="0"/>
              </a:spcAft>
              <a:buFont typeface="Wingdings 3" pitchFamily="18" charset="2"/>
              <a:buNone/>
              <a:defRPr/>
            </a:pPr>
            <a:r>
              <a:rPr lang="it-IT" sz="1600" dirty="0">
                <a:solidFill>
                  <a:schemeClr val="tx1">
                    <a:lumMod val="75000"/>
                    <a:lumOff val="25000"/>
                  </a:schemeClr>
                </a:solidFill>
              </a:rPr>
              <a:t>I beni e le opere devono essere direttamente collegati al ciclo produttivo e strettamente funzionali all’esercizio dell’attività.</a:t>
            </a:r>
          </a:p>
          <a:p>
            <a:pPr marL="0" indent="0" algn="just" eaLnBrk="1" fontAlgn="auto" hangingPunct="1">
              <a:spcAft>
                <a:spcPts val="0"/>
              </a:spcAft>
              <a:buFont typeface="Wingdings 3" pitchFamily="18" charset="2"/>
              <a:buNone/>
              <a:defRPr/>
            </a:pPr>
            <a:r>
              <a:rPr lang="it-IT" sz="1600" dirty="0">
                <a:solidFill>
                  <a:schemeClr val="tx1">
                    <a:lumMod val="75000"/>
                    <a:lumOff val="25000"/>
                  </a:schemeClr>
                </a:solidFill>
              </a:rPr>
              <a:t>Inoltre, saranno considerate ammissibili al finanziamento dell’iniziativa le spese per l’avvio dell’attività strettamente funzionali all’esercizio dell’impresa, concernenti le seguenti voci:</a:t>
            </a:r>
          </a:p>
          <a:p>
            <a:pPr algn="just" eaLnBrk="1" fontAlgn="auto" hangingPunct="1">
              <a:spcAft>
                <a:spcPts val="0"/>
              </a:spcAft>
              <a:buFont typeface="Wingdings 3" charset="2"/>
              <a:buChar char=""/>
              <a:defRPr/>
            </a:pPr>
            <a:r>
              <a:rPr lang="it-IT" sz="1600" i="1" dirty="0">
                <a:solidFill>
                  <a:schemeClr val="tx1">
                    <a:lumMod val="75000"/>
                    <a:lumOff val="25000"/>
                  </a:schemeClr>
                </a:solidFill>
              </a:rPr>
              <a:t>materie prime, materiale di consumo, semilavorati e prodotti finiti, nonché altri costi inerenti al processo produttivo; </a:t>
            </a:r>
          </a:p>
          <a:p>
            <a:pPr algn="just" eaLnBrk="1" fontAlgn="auto" hangingPunct="1">
              <a:spcAft>
                <a:spcPts val="0"/>
              </a:spcAft>
              <a:buFont typeface="Wingdings 3" charset="2"/>
              <a:buChar char=""/>
              <a:defRPr/>
            </a:pPr>
            <a:r>
              <a:rPr lang="it-IT" sz="1600" i="1" dirty="0">
                <a:solidFill>
                  <a:schemeClr val="tx1">
                    <a:lumMod val="75000"/>
                    <a:lumOff val="25000"/>
                  </a:schemeClr>
                </a:solidFill>
              </a:rPr>
              <a:t>utenze e canoni di locazione per immobili; </a:t>
            </a:r>
          </a:p>
          <a:p>
            <a:pPr algn="just" eaLnBrk="1" fontAlgn="auto" hangingPunct="1">
              <a:spcAft>
                <a:spcPts val="0"/>
              </a:spcAft>
              <a:buFont typeface="Wingdings 3" charset="2"/>
              <a:buChar char=""/>
              <a:defRPr/>
            </a:pPr>
            <a:r>
              <a:rPr lang="it-IT" sz="1600" i="1" dirty="0">
                <a:solidFill>
                  <a:schemeClr val="tx1">
                    <a:lumMod val="75000"/>
                    <a:lumOff val="25000"/>
                  </a:schemeClr>
                </a:solidFill>
              </a:rPr>
              <a:t>prestazioni di garanzie assicurative funzionali all’attività finanziata; </a:t>
            </a:r>
          </a:p>
          <a:p>
            <a:pPr algn="just" eaLnBrk="1" fontAlgn="auto" hangingPunct="1">
              <a:spcAft>
                <a:spcPts val="0"/>
              </a:spcAft>
              <a:buFont typeface="Wingdings 3" charset="2"/>
              <a:buChar char=""/>
              <a:defRPr/>
            </a:pPr>
            <a:r>
              <a:rPr lang="it-IT" sz="1600" i="1" dirty="0">
                <a:solidFill>
                  <a:schemeClr val="tx1">
                    <a:lumMod val="75000"/>
                    <a:lumOff val="25000"/>
                  </a:schemeClr>
                </a:solidFill>
              </a:rPr>
              <a:t>salari e stipendi.</a:t>
            </a:r>
          </a:p>
        </p:txBody>
      </p:sp>
    </p:spTree>
  </p:cSld>
  <p:clrMapOvr>
    <a:masterClrMapping/>
  </p:clrMapOvr>
</p:sld>
</file>

<file path=ppt/theme/theme1.xml><?xml version="1.0" encoding="utf-8"?>
<a:theme xmlns:a="http://schemas.openxmlformats.org/drawingml/2006/main" name="Sfaccettatura">
  <a:themeElements>
    <a:clrScheme name="Sfaccettatur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Sfaccettatura">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faccettatur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themeOverride>
</file>

<file path=ppt/theme/themeOverride2.xml><?xml version="1.0" encoding="utf-8"?>
<a:themeOverride xmlns:a="http://schemas.openxmlformats.org/drawingml/2006/main">
  <a:clrScheme name="Sfaccettatur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themeOverride>
</file>

<file path=docProps/app.xml><?xml version="1.0" encoding="utf-8"?>
<Properties xmlns="http://schemas.openxmlformats.org/officeDocument/2006/extended-properties" xmlns:vt="http://schemas.openxmlformats.org/officeDocument/2006/docPropsVTypes">
  <Template/>
  <TotalTime>0</TotalTime>
  <Words>2427</Words>
  <Application>Microsoft Office PowerPoint</Application>
  <PresentationFormat>Breitbild</PresentationFormat>
  <Paragraphs>126</Paragraphs>
  <Slides>19</Slides>
  <Notes>1</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19</vt:i4>
      </vt:variant>
    </vt:vector>
  </HeadingPairs>
  <TitlesOfParts>
    <vt:vector size="25" baseType="lpstr">
      <vt:lpstr>Arial</vt:lpstr>
      <vt:lpstr>Calibri</vt:lpstr>
      <vt:lpstr>Trebuchet MS</vt:lpstr>
      <vt:lpstr>Verdana</vt:lpstr>
      <vt:lpstr>Wingdings 3</vt:lpstr>
      <vt:lpstr>Sfaccettatura</vt:lpstr>
      <vt:lpstr>#SELFIEmployment   </vt:lpstr>
      <vt:lpstr>Strumento Finanziario</vt:lpstr>
      <vt:lpstr>SELFIEmployment </vt:lpstr>
      <vt:lpstr>Destinatari finali</vt:lpstr>
      <vt:lpstr>Novità per i destinatari finali</vt:lpstr>
      <vt:lpstr>Destinatari finali</vt:lpstr>
      <vt:lpstr>Attività finanziabili </vt:lpstr>
      <vt:lpstr>Agevolazioni concedibili </vt:lpstr>
      <vt:lpstr>Spese ammissibili </vt:lpstr>
      <vt:lpstr>Specifiche sulle spese ammissibili </vt:lpstr>
      <vt:lpstr>Spese non ammissibili </vt:lpstr>
      <vt:lpstr>Tutoring </vt:lpstr>
      <vt:lpstr>Modalità di presentazione della domanda  </vt:lpstr>
      <vt:lpstr>Istruttoria delle domande  </vt:lpstr>
      <vt:lpstr>Modalità di erogazione delle agevolazioni 1/2 </vt:lpstr>
      <vt:lpstr>Modalità di erogazione delle agevolazioni 2/2 </vt:lpstr>
      <vt:lpstr>Presentazione della domanda </vt:lpstr>
      <vt:lpstr>Iter e tempi</vt:lpstr>
      <vt:lpstr>Grazie per l’attenzione! </vt:lpstr>
    </vt:vector>
  </TitlesOfParts>
  <Company>Ministero del Lavoro e delle Politiche Sociali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PERFORMANCE AUDIT «ESITO»   Programma Operativo Nazionale “Iniziativa Occupazione Giovani”  Riunione del Comitato Politiche Attive, Servizi per l’Impiego e Garanzia Giovani   SALA GUIDO ROSSA VIA FORNOVO, 8   Roma, 13 Ottobre 2015</dc:title>
  <dc:creator>Florio Luca</dc:creator>
  <cp:lastModifiedBy>Stefano Battaggia</cp:lastModifiedBy>
  <cp:revision>302</cp:revision>
  <cp:lastPrinted>2016-09-06T08:17:06Z</cp:lastPrinted>
  <dcterms:created xsi:type="dcterms:W3CDTF">2015-10-09T09:18:38Z</dcterms:created>
  <dcterms:modified xsi:type="dcterms:W3CDTF">2019-11-24T23:17:28Z</dcterms:modified>
</cp:coreProperties>
</file>