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7" r:id="rId2"/>
    <p:sldId id="291" r:id="rId3"/>
    <p:sldId id="292" r:id="rId4"/>
    <p:sldId id="293" r:id="rId5"/>
    <p:sldId id="294" r:id="rId6"/>
    <p:sldId id="295" r:id="rId7"/>
    <p:sldId id="308" r:id="rId8"/>
    <p:sldId id="303" r:id="rId9"/>
    <p:sldId id="304" r:id="rId10"/>
    <p:sldId id="305" r:id="rId11"/>
    <p:sldId id="299" r:id="rId12"/>
    <p:sldId id="274" r:id="rId13"/>
    <p:sldId id="273" r:id="rId14"/>
    <p:sldId id="275" r:id="rId15"/>
    <p:sldId id="277" r:id="rId16"/>
    <p:sldId id="288" r:id="rId17"/>
    <p:sldId id="279" r:id="rId18"/>
    <p:sldId id="281" r:id="rId19"/>
    <p:sldId id="282" r:id="rId20"/>
    <p:sldId id="285" r:id="rId21"/>
    <p:sldId id="283" r:id="rId22"/>
    <p:sldId id="306" r:id="rId23"/>
    <p:sldId id="297" r:id="rId24"/>
    <p:sldId id="307" r:id="rId25"/>
    <p:sldId id="309" r:id="rId26"/>
    <p:sldId id="313" r:id="rId27"/>
    <p:sldId id="312" r:id="rId28"/>
    <p:sldId id="311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-162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3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4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Uso_Conoscenza!$A$3</c:f>
              <c:strCache>
                <c:ptCount val="1"/>
                <c:pt idx="0">
                  <c:v>Robotics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Knowledge</c:v>
                  </c:pt>
                  <c:pt idx="1">
                    <c:v>Use</c:v>
                  </c:pt>
                  <c:pt idx="2">
                    <c:v>Knowledge</c:v>
                  </c:pt>
                  <c:pt idx="3">
                    <c:v>Use</c:v>
                  </c:pt>
                  <c:pt idx="4">
                    <c:v>Knowledge</c:v>
                  </c:pt>
                  <c:pt idx="5">
                    <c:v>Use</c:v>
                  </c:pt>
                </c:lvl>
                <c:lvl>
                  <c:pt idx="0">
                    <c:v>Construction</c:v>
                  </c:pt>
                  <c:pt idx="2">
                    <c:v>Manufacturing</c:v>
                  </c:pt>
                  <c:pt idx="4">
                    <c:v>Tertiary</c:v>
                  </c:pt>
                </c:lvl>
              </c:multiLvlStrCache>
            </c:multiLvlStrRef>
          </c:cat>
          <c:val>
            <c:numRef>
              <c:f>Uso_Conoscenza!$B$3:$G$3</c:f>
              <c:numCache>
                <c:formatCode>0.00%</c:formatCode>
                <c:ptCount val="6"/>
                <c:pt idx="0">
                  <c:v>0.32075809047023</c:v>
                </c:pt>
                <c:pt idx="1">
                  <c:v>0.0404076524226712</c:v>
                </c:pt>
                <c:pt idx="2">
                  <c:v>0.526639296575175</c:v>
                </c:pt>
                <c:pt idx="3">
                  <c:v>0.26586934317825</c:v>
                </c:pt>
                <c:pt idx="4">
                  <c:v>0.298064967285608</c:v>
                </c:pt>
                <c:pt idx="5">
                  <c:v>0.076819475607155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61-4D8F-9A6E-83B9528FD89D}"/>
            </c:ext>
          </c:extLst>
        </c:ser>
        <c:ser>
          <c:idx val="1"/>
          <c:order val="1"/>
          <c:tx>
            <c:strRef>
              <c:f>Uso_Conoscenza!$A$4</c:f>
              <c:strCache>
                <c:ptCount val="1"/>
                <c:pt idx="0">
                  <c:v>Industrial IoT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Knowledge</c:v>
                  </c:pt>
                  <c:pt idx="1">
                    <c:v>Use</c:v>
                  </c:pt>
                  <c:pt idx="2">
                    <c:v>Knowledge</c:v>
                  </c:pt>
                  <c:pt idx="3">
                    <c:v>Use</c:v>
                  </c:pt>
                  <c:pt idx="4">
                    <c:v>Knowledge</c:v>
                  </c:pt>
                  <c:pt idx="5">
                    <c:v>Use</c:v>
                  </c:pt>
                </c:lvl>
                <c:lvl>
                  <c:pt idx="0">
                    <c:v>Construction</c:v>
                  </c:pt>
                  <c:pt idx="2">
                    <c:v>Manufacturing</c:v>
                  </c:pt>
                  <c:pt idx="4">
                    <c:v>Tertiary</c:v>
                  </c:pt>
                </c:lvl>
              </c:multiLvlStrCache>
            </c:multiLvlStrRef>
          </c:cat>
          <c:val>
            <c:numRef>
              <c:f>Uso_Conoscenza!$B$4:$G$4</c:f>
              <c:numCache>
                <c:formatCode>0.00%</c:formatCode>
                <c:ptCount val="6"/>
                <c:pt idx="0">
                  <c:v>0.214911496513499</c:v>
                </c:pt>
                <c:pt idx="1">
                  <c:v>0.0936885392454854</c:v>
                </c:pt>
                <c:pt idx="2">
                  <c:v>0.37043433881121</c:v>
                </c:pt>
                <c:pt idx="3">
                  <c:v>0.138377630017315</c:v>
                </c:pt>
                <c:pt idx="4">
                  <c:v>0.330606426851099</c:v>
                </c:pt>
                <c:pt idx="5">
                  <c:v>0.0924689679153757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61-4D8F-9A6E-83B9528FD89D}"/>
            </c:ext>
          </c:extLst>
        </c:ser>
        <c:ser>
          <c:idx val="2"/>
          <c:order val="2"/>
          <c:tx>
            <c:strRef>
              <c:f>Uso_Conoscenza!$A$5</c:f>
              <c:strCache>
                <c:ptCount val="1"/>
                <c:pt idx="0">
                  <c:v>Smart products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Knowledge</c:v>
                  </c:pt>
                  <c:pt idx="1">
                    <c:v>Use</c:v>
                  </c:pt>
                  <c:pt idx="2">
                    <c:v>Knowledge</c:v>
                  </c:pt>
                  <c:pt idx="3">
                    <c:v>Use</c:v>
                  </c:pt>
                  <c:pt idx="4">
                    <c:v>Knowledge</c:v>
                  </c:pt>
                  <c:pt idx="5">
                    <c:v>Use</c:v>
                  </c:pt>
                </c:lvl>
                <c:lvl>
                  <c:pt idx="0">
                    <c:v>Construction</c:v>
                  </c:pt>
                  <c:pt idx="2">
                    <c:v>Manufacturing</c:v>
                  </c:pt>
                  <c:pt idx="4">
                    <c:v>Tertiary</c:v>
                  </c:pt>
                </c:lvl>
              </c:multiLvlStrCache>
            </c:multiLvlStrRef>
          </c:cat>
          <c:val>
            <c:numRef>
              <c:f>Uso_Conoscenza!$B$5:$G$5</c:f>
              <c:numCache>
                <c:formatCode>0.00%</c:formatCode>
                <c:ptCount val="6"/>
                <c:pt idx="0">
                  <c:v>0.230466654747005</c:v>
                </c:pt>
                <c:pt idx="1">
                  <c:v>0.0936885392454854</c:v>
                </c:pt>
                <c:pt idx="2">
                  <c:v>0.273512890177474</c:v>
                </c:pt>
                <c:pt idx="3">
                  <c:v>0.0523298606025184</c:v>
                </c:pt>
                <c:pt idx="4">
                  <c:v>0.288639796447699</c:v>
                </c:pt>
                <c:pt idx="5">
                  <c:v>0.0777508823920556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61-4D8F-9A6E-83B9528FD89D}"/>
            </c:ext>
          </c:extLst>
        </c:ser>
        <c:ser>
          <c:idx val="3"/>
          <c:order val="3"/>
          <c:tx>
            <c:strRef>
              <c:f>Uso_Conoscenza!$A$6</c:f>
              <c:strCache>
                <c:ptCount val="1"/>
                <c:pt idx="0">
                  <c:v>3D printing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Knowledge</c:v>
                  </c:pt>
                  <c:pt idx="1">
                    <c:v>Use</c:v>
                  </c:pt>
                  <c:pt idx="2">
                    <c:v>Knowledge</c:v>
                  </c:pt>
                  <c:pt idx="3">
                    <c:v>Use</c:v>
                  </c:pt>
                  <c:pt idx="4">
                    <c:v>Knowledge</c:v>
                  </c:pt>
                  <c:pt idx="5">
                    <c:v>Use</c:v>
                  </c:pt>
                </c:lvl>
                <c:lvl>
                  <c:pt idx="0">
                    <c:v>Construction</c:v>
                  </c:pt>
                  <c:pt idx="2">
                    <c:v>Manufacturing</c:v>
                  </c:pt>
                  <c:pt idx="4">
                    <c:v>Tertiary</c:v>
                  </c:pt>
                </c:lvl>
              </c:multiLvlStrCache>
            </c:multiLvlStrRef>
          </c:cat>
          <c:val>
            <c:numRef>
              <c:f>Uso_Conoscenza!$B$6:$G$6</c:f>
              <c:numCache>
                <c:formatCode>0.00%</c:formatCode>
                <c:ptCount val="6"/>
                <c:pt idx="0">
                  <c:v>0.44055068836045</c:v>
                </c:pt>
                <c:pt idx="1">
                  <c:v>0.0156</c:v>
                </c:pt>
                <c:pt idx="2">
                  <c:v>0.585665481845418</c:v>
                </c:pt>
                <c:pt idx="3">
                  <c:v>0.0833870248092501</c:v>
                </c:pt>
                <c:pt idx="4">
                  <c:v>0.522749160063891</c:v>
                </c:pt>
                <c:pt idx="5">
                  <c:v>0.0668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61-4D8F-9A6E-83B9528FD89D}"/>
            </c:ext>
          </c:extLst>
        </c:ser>
        <c:ser>
          <c:idx val="4"/>
          <c:order val="4"/>
          <c:tx>
            <c:strRef>
              <c:f>Uso_Conoscenza!$A$7</c:f>
              <c:strCache>
                <c:ptCount val="1"/>
                <c:pt idx="0">
                  <c:v>Big data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Knowledge</c:v>
                  </c:pt>
                  <c:pt idx="1">
                    <c:v>Use</c:v>
                  </c:pt>
                  <c:pt idx="2">
                    <c:v>Knowledge</c:v>
                  </c:pt>
                  <c:pt idx="3">
                    <c:v>Use</c:v>
                  </c:pt>
                  <c:pt idx="4">
                    <c:v>Knowledge</c:v>
                  </c:pt>
                  <c:pt idx="5">
                    <c:v>Use</c:v>
                  </c:pt>
                </c:lvl>
                <c:lvl>
                  <c:pt idx="0">
                    <c:v>Construction</c:v>
                  </c:pt>
                  <c:pt idx="2">
                    <c:v>Manufacturing</c:v>
                  </c:pt>
                  <c:pt idx="4">
                    <c:v>Tertiary</c:v>
                  </c:pt>
                </c:lvl>
              </c:multiLvlStrCache>
            </c:multiLvlStrRef>
          </c:cat>
          <c:val>
            <c:numRef>
              <c:f>Uso_Conoscenza!$B$7:$G$7</c:f>
              <c:numCache>
                <c:formatCode>0.00%</c:formatCode>
                <c:ptCount val="6"/>
                <c:pt idx="0">
                  <c:v>0.281780797425353</c:v>
                </c:pt>
                <c:pt idx="1">
                  <c:v>0.129447523690327</c:v>
                </c:pt>
                <c:pt idx="2">
                  <c:v>0.256024257657242</c:v>
                </c:pt>
                <c:pt idx="3">
                  <c:v>0.0949319087556393</c:v>
                </c:pt>
                <c:pt idx="4">
                  <c:v>0.364893719478151</c:v>
                </c:pt>
                <c:pt idx="5">
                  <c:v>0.209582651573038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61-4D8F-9A6E-83B9528FD89D}"/>
            </c:ext>
          </c:extLst>
        </c:ser>
        <c:ser>
          <c:idx val="5"/>
          <c:order val="5"/>
          <c:tx>
            <c:strRef>
              <c:f>Uso_Conoscenza!$A$8</c:f>
              <c:strCache>
                <c:ptCount val="1"/>
                <c:pt idx="0">
                  <c:v>Mixed reality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Knowledge</c:v>
                  </c:pt>
                  <c:pt idx="1">
                    <c:v>Use</c:v>
                  </c:pt>
                  <c:pt idx="2">
                    <c:v>Knowledge</c:v>
                  </c:pt>
                  <c:pt idx="3">
                    <c:v>Use</c:v>
                  </c:pt>
                  <c:pt idx="4">
                    <c:v>Knowledge</c:v>
                  </c:pt>
                  <c:pt idx="5">
                    <c:v>Use</c:v>
                  </c:pt>
                </c:lvl>
                <c:lvl>
                  <c:pt idx="0">
                    <c:v>Construction</c:v>
                  </c:pt>
                  <c:pt idx="2">
                    <c:v>Manufacturing</c:v>
                  </c:pt>
                  <c:pt idx="4">
                    <c:v>Tertiary</c:v>
                  </c:pt>
                </c:lvl>
              </c:multiLvlStrCache>
            </c:multiLvlStrRef>
          </c:cat>
          <c:val>
            <c:numRef>
              <c:f>Uso_Conoscenza!$B$8:$G$8</c:f>
              <c:numCache>
                <c:formatCode>0.00%</c:formatCode>
                <c:ptCount val="6"/>
                <c:pt idx="0">
                  <c:v>0.306633291614518</c:v>
                </c:pt>
                <c:pt idx="1">
                  <c:v>0.0404076524226712</c:v>
                </c:pt>
                <c:pt idx="2">
                  <c:v>0.324509222785369</c:v>
                </c:pt>
                <c:pt idx="3">
                  <c:v>0.0636021883492402</c:v>
                </c:pt>
                <c:pt idx="4">
                  <c:v>0.375985893642752</c:v>
                </c:pt>
                <c:pt idx="5">
                  <c:v>0.169628531452707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61-4D8F-9A6E-83B9528FD89D}"/>
            </c:ext>
          </c:extLst>
        </c:ser>
        <c:ser>
          <c:idx val="6"/>
          <c:order val="6"/>
          <c:tx>
            <c:strRef>
              <c:f>Uso_Conoscenza!$A$9</c:f>
              <c:strCache>
                <c:ptCount val="1"/>
                <c:pt idx="0">
                  <c:v>IT systems virtualization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Uso_Conoscenza!$B$1:$G$2</c:f>
              <c:multiLvlStrCache>
                <c:ptCount val="6"/>
                <c:lvl>
                  <c:pt idx="0">
                    <c:v>Knowledge</c:v>
                  </c:pt>
                  <c:pt idx="1">
                    <c:v>Use</c:v>
                  </c:pt>
                  <c:pt idx="2">
                    <c:v>Knowledge</c:v>
                  </c:pt>
                  <c:pt idx="3">
                    <c:v>Use</c:v>
                  </c:pt>
                  <c:pt idx="4">
                    <c:v>Knowledge</c:v>
                  </c:pt>
                  <c:pt idx="5">
                    <c:v>Use</c:v>
                  </c:pt>
                </c:lvl>
                <c:lvl>
                  <c:pt idx="0">
                    <c:v>Construction</c:v>
                  </c:pt>
                  <c:pt idx="2">
                    <c:v>Manufacturing</c:v>
                  </c:pt>
                  <c:pt idx="4">
                    <c:v>Tertiary</c:v>
                  </c:pt>
                </c:lvl>
              </c:multiLvlStrCache>
            </c:multiLvlStrRef>
          </c:cat>
          <c:val>
            <c:numRef>
              <c:f>Uso_Conoscenza!$B$9:$G$9</c:f>
              <c:numCache>
                <c:formatCode>0.00%</c:formatCode>
                <c:ptCount val="6"/>
                <c:pt idx="0">
                  <c:v>0.403182549615591</c:v>
                </c:pt>
                <c:pt idx="1">
                  <c:v>0.302163418558913</c:v>
                </c:pt>
                <c:pt idx="2">
                  <c:v>0.399329411108841</c:v>
                </c:pt>
                <c:pt idx="3">
                  <c:v>0.168734037673975</c:v>
                </c:pt>
                <c:pt idx="4">
                  <c:v>0.555635693996191</c:v>
                </c:pt>
                <c:pt idx="5">
                  <c:v>0.452066008919841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61-4D8F-9A6E-83B9528FD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4934568"/>
        <c:axId val="2130269624"/>
      </c:barChart>
      <c:catAx>
        <c:axId val="207493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30269624"/>
        <c:crosses val="autoZero"/>
        <c:auto val="1"/>
        <c:lblAlgn val="ctr"/>
        <c:lblOffset val="100"/>
        <c:noMultiLvlLbl val="0"/>
      </c:catAx>
      <c:valAx>
        <c:axId val="2130269624"/>
        <c:scaling>
          <c:orientation val="minMax"/>
          <c:max val="0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74934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'Uso stampa 3D'!$B$1</c:f>
              <c:strCache>
                <c:ptCount val="1"/>
                <c:pt idx="0">
                  <c:v>Imprese che utilizzano il digitale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'Uso stampa 3D'!$A$2</c:f>
              <c:strCache>
                <c:ptCount val="1"/>
                <c:pt idx="0">
                  <c:v>Crescita occupazionale</c:v>
                </c:pt>
              </c:strCache>
            </c:strRef>
          </c:cat>
          <c:val>
            <c:numRef>
              <c:f>'Uso stampa 3D'!$B$2</c:f>
              <c:numCache>
                <c:formatCode>0.00%</c:formatCode>
                <c:ptCount val="1"/>
                <c:pt idx="0">
                  <c:v>0.7572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38-4769-9ED0-C9EEFA9FD23D}"/>
            </c:ext>
          </c:extLst>
        </c:ser>
        <c:ser>
          <c:idx val="1"/>
          <c:order val="1"/>
          <c:tx>
            <c:strRef>
              <c:f>'Uso stampa 3D'!$C$1</c:f>
              <c:strCache>
                <c:ptCount val="1"/>
                <c:pt idx="0">
                  <c:v>Imprese che non utilizzano il digitale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'Uso stampa 3D'!$A$2</c:f>
              <c:strCache>
                <c:ptCount val="1"/>
                <c:pt idx="0">
                  <c:v>Crescita occupazionale</c:v>
                </c:pt>
              </c:strCache>
            </c:strRef>
          </c:cat>
          <c:val>
            <c:numRef>
              <c:f>'Uso stampa 3D'!$C$2</c:f>
              <c:numCache>
                <c:formatCode>0.00%</c:formatCode>
                <c:ptCount val="1"/>
                <c:pt idx="0">
                  <c:v>0.2428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38-4769-9ED0-C9EEFA9FD2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23173736"/>
        <c:axId val="2124148824"/>
      </c:barChart>
      <c:catAx>
        <c:axId val="212317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4148824"/>
        <c:crosses val="autoZero"/>
        <c:auto val="1"/>
        <c:lblAlgn val="ctr"/>
        <c:lblOffset val="100"/>
        <c:noMultiLvlLbl val="0"/>
      </c:catAx>
      <c:valAx>
        <c:axId val="212414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3173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2128" b="1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/>
              <a:t>Productivity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Foglio1!$A$18</c:f>
              <c:strCache>
                <c:ptCount val="1"/>
                <c:pt idx="0">
                  <c:v>Closed firms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Foglio1!$B$17</c:f>
              <c:strCache>
                <c:ptCount val="1"/>
                <c:pt idx="0">
                  <c:v>Value added per employee</c:v>
                </c:pt>
              </c:strCache>
            </c:strRef>
          </c:cat>
          <c:val>
            <c:numRef>
              <c:f>Foglio1!$B$18</c:f>
              <c:numCache>
                <c:formatCode>General</c:formatCode>
                <c:ptCount val="1"/>
                <c:pt idx="0">
                  <c:v>53.79462068965515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25-4FD3-B48E-3DBFF3535320}"/>
            </c:ext>
          </c:extLst>
        </c:ser>
        <c:ser>
          <c:idx val="1"/>
          <c:order val="1"/>
          <c:tx>
            <c:strRef>
              <c:f>Foglio1!$A$19</c:f>
              <c:strCache>
                <c:ptCount val="1"/>
                <c:pt idx="0">
                  <c:v>Internationalized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Foglio1!$B$17</c:f>
              <c:strCache>
                <c:ptCount val="1"/>
                <c:pt idx="0">
                  <c:v>Value added per employee</c:v>
                </c:pt>
              </c:strCache>
            </c:strRef>
          </c:cat>
          <c:val>
            <c:numRef>
              <c:f>Foglio1!$B$19</c:f>
              <c:numCache>
                <c:formatCode>General</c:formatCode>
                <c:ptCount val="1"/>
                <c:pt idx="0">
                  <c:v>63.69151315789477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25-4FD3-B48E-3DBFF3535320}"/>
            </c:ext>
          </c:extLst>
        </c:ser>
        <c:ser>
          <c:idx val="2"/>
          <c:order val="2"/>
          <c:tx>
            <c:strRef>
              <c:f>Foglio1!$A$20</c:f>
              <c:strCache>
                <c:ptCount val="1"/>
                <c:pt idx="0">
                  <c:v>Internationalized + digital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Foglio1!$B$17</c:f>
              <c:strCache>
                <c:ptCount val="1"/>
                <c:pt idx="0">
                  <c:v>Value added per employee</c:v>
                </c:pt>
              </c:strCache>
            </c:strRef>
          </c:cat>
          <c:val>
            <c:numRef>
              <c:f>Foglio1!$B$20</c:f>
              <c:numCache>
                <c:formatCode>General</c:formatCode>
                <c:ptCount val="1"/>
                <c:pt idx="0">
                  <c:v>68.50569767441858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25-4FD3-B48E-3DBFF3535320}"/>
            </c:ext>
          </c:extLst>
        </c:ser>
        <c:ser>
          <c:idx val="3"/>
          <c:order val="3"/>
          <c:tx>
            <c:strRef>
              <c:f>Foglio1!$A$21</c:f>
              <c:strCache>
                <c:ptCount val="1"/>
                <c:pt idx="0">
                  <c:v>Internationalized + digital + human capital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Foglio1!$B$17</c:f>
              <c:strCache>
                <c:ptCount val="1"/>
                <c:pt idx="0">
                  <c:v>Value added per employee</c:v>
                </c:pt>
              </c:strCache>
            </c:strRef>
          </c:cat>
          <c:val>
            <c:numRef>
              <c:f>Foglio1!$B$21</c:f>
              <c:numCache>
                <c:formatCode>General</c:formatCode>
                <c:ptCount val="1"/>
                <c:pt idx="0">
                  <c:v>76.98064935064931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25-4FD3-B48E-3DBFF3535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052954584"/>
        <c:axId val="-2050086616"/>
      </c:barChart>
      <c:catAx>
        <c:axId val="-205295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50086616"/>
        <c:crosses val="autoZero"/>
        <c:auto val="1"/>
        <c:lblAlgn val="ctr"/>
        <c:lblOffset val="100"/>
        <c:noMultiLvlLbl val="0"/>
      </c:catAx>
      <c:valAx>
        <c:axId val="-205008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52954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2128" b="1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/>
              <a:t>Financial robustness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Foglio1!$A$18</c:f>
              <c:strCache>
                <c:ptCount val="1"/>
                <c:pt idx="0">
                  <c:v>Closed firms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Foglio1!$C$17</c:f>
              <c:strCache>
                <c:ptCount val="1"/>
                <c:pt idx="0">
                  <c:v>EBITDA</c:v>
                </c:pt>
              </c:strCache>
            </c:strRef>
          </c:cat>
          <c:val>
            <c:numRef>
              <c:f>Foglio1!$C$18</c:f>
              <c:numCache>
                <c:formatCode>General</c:formatCode>
                <c:ptCount val="1"/>
                <c:pt idx="0">
                  <c:v>812.3441721854271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ED-4FCD-86F7-2E8AD3708D42}"/>
            </c:ext>
          </c:extLst>
        </c:ser>
        <c:ser>
          <c:idx val="1"/>
          <c:order val="1"/>
          <c:tx>
            <c:strRef>
              <c:f>Foglio1!$A$19</c:f>
              <c:strCache>
                <c:ptCount val="1"/>
                <c:pt idx="0">
                  <c:v>Internationalized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Foglio1!$C$17</c:f>
              <c:strCache>
                <c:ptCount val="1"/>
                <c:pt idx="0">
                  <c:v>EBITDA</c:v>
                </c:pt>
              </c:strCache>
            </c:strRef>
          </c:cat>
          <c:val>
            <c:numRef>
              <c:f>Foglio1!$C$19</c:f>
              <c:numCache>
                <c:formatCode>General</c:formatCode>
                <c:ptCount val="1"/>
                <c:pt idx="0">
                  <c:v>1693.405760171306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ED-4FCD-86F7-2E8AD3708D42}"/>
            </c:ext>
          </c:extLst>
        </c:ser>
        <c:ser>
          <c:idx val="2"/>
          <c:order val="2"/>
          <c:tx>
            <c:strRef>
              <c:f>Foglio1!$A$20</c:f>
              <c:strCache>
                <c:ptCount val="1"/>
                <c:pt idx="0">
                  <c:v>Internationalized + digital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Foglio1!$C$17</c:f>
              <c:strCache>
                <c:ptCount val="1"/>
                <c:pt idx="0">
                  <c:v>EBITDA</c:v>
                </c:pt>
              </c:strCache>
            </c:strRef>
          </c:cat>
          <c:val>
            <c:numRef>
              <c:f>Foglio1!$C$20</c:f>
              <c:numCache>
                <c:formatCode>General</c:formatCode>
                <c:ptCount val="1"/>
                <c:pt idx="0">
                  <c:v>3394.615795454544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ED-4FCD-86F7-2E8AD3708D42}"/>
            </c:ext>
          </c:extLst>
        </c:ser>
        <c:ser>
          <c:idx val="3"/>
          <c:order val="3"/>
          <c:tx>
            <c:strRef>
              <c:f>Foglio1!$A$21</c:f>
              <c:strCache>
                <c:ptCount val="1"/>
                <c:pt idx="0">
                  <c:v>Internationalized + digital + human capital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Foglio1!$C$17</c:f>
              <c:strCache>
                <c:ptCount val="1"/>
                <c:pt idx="0">
                  <c:v>EBITDA</c:v>
                </c:pt>
              </c:strCache>
            </c:strRef>
          </c:cat>
          <c:val>
            <c:numRef>
              <c:f>Foglio1!$C$21</c:f>
              <c:numCache>
                <c:formatCode>General</c:formatCode>
                <c:ptCount val="1"/>
                <c:pt idx="0">
                  <c:v>6504.075696202532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ED-4FCD-86F7-2E8AD3708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141512264"/>
        <c:axId val="-2048968792"/>
      </c:barChart>
      <c:catAx>
        <c:axId val="-214151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48968792"/>
        <c:crosses val="autoZero"/>
        <c:auto val="1"/>
        <c:lblAlgn val="ctr"/>
        <c:lblOffset val="100"/>
        <c:noMultiLvlLbl val="0"/>
      </c:catAx>
      <c:valAx>
        <c:axId val="-2048968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14151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292937895974"/>
          <c:y val="0.202949058698869"/>
          <c:w val="0.354344930417042"/>
          <c:h val="0.726795184739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1000.0</c:v>
                </c:pt>
                <c:pt idx="1">
                  <c:v>15000.0</c:v>
                </c:pt>
                <c:pt idx="2">
                  <c:v>30000.0</c:v>
                </c:pt>
                <c:pt idx="3">
                  <c:v>45000.0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74859496"/>
        <c:axId val="-2122916776"/>
        <c:axId val="0"/>
      </c:bar3DChart>
      <c:catAx>
        <c:axId val="2074859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2916776"/>
        <c:crosses val="autoZero"/>
        <c:auto val="1"/>
        <c:lblAlgn val="ctr"/>
        <c:lblOffset val="100"/>
        <c:noMultiLvlLbl val="0"/>
      </c:catAx>
      <c:valAx>
        <c:axId val="-2122916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4859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DCA30-412D-4990-B193-5D3038F56FE9}" type="doc">
      <dgm:prSet loTypeId="urn:microsoft.com/office/officeart/2005/8/layout/radial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0C73A38-B81B-46E8-B8F5-97B404ADF55C}">
      <dgm:prSet phldrT="[Text]" custT="1"/>
      <dgm:spPr/>
      <dgm:t>
        <a:bodyPr/>
        <a:lstStyle/>
        <a:p>
          <a:r>
            <a:rPr lang="en-US" sz="2000" b="0" smtClean="0"/>
            <a:t>Industry 4.0</a:t>
          </a:r>
          <a:endParaRPr lang="en-IN" sz="2000" b="0" dirty="0"/>
        </a:p>
      </dgm:t>
    </dgm:pt>
    <dgm:pt modelId="{48715DA3-88F7-4DF9-886A-4A014DA05A15}" type="parTrans" cxnId="{76886799-D58F-434D-A94A-F68BCC966898}">
      <dgm:prSet/>
      <dgm:spPr/>
      <dgm:t>
        <a:bodyPr/>
        <a:lstStyle/>
        <a:p>
          <a:endParaRPr lang="en-IN" sz="3200" b="1"/>
        </a:p>
      </dgm:t>
    </dgm:pt>
    <dgm:pt modelId="{C1D64499-50EC-45B0-9A8C-136E8C386A7C}" type="sibTrans" cxnId="{76886799-D58F-434D-A94A-F68BCC966898}">
      <dgm:prSet/>
      <dgm:spPr/>
      <dgm:t>
        <a:bodyPr/>
        <a:lstStyle/>
        <a:p>
          <a:endParaRPr lang="en-IN" sz="3200" b="1"/>
        </a:p>
      </dgm:t>
    </dgm:pt>
    <dgm:pt modelId="{7ECE611C-A0D3-4845-A229-5394F7FAD63D}">
      <dgm:prSet phldrT="[Text]" custT="1"/>
      <dgm:spPr/>
      <dgm:t>
        <a:bodyPr/>
        <a:lstStyle/>
        <a:p>
          <a:r>
            <a:rPr lang="en-US" sz="1200" b="1" dirty="0" smtClean="0"/>
            <a:t>Autonomous Robots</a:t>
          </a:r>
          <a:endParaRPr lang="en-IN" sz="1200" b="1" dirty="0"/>
        </a:p>
      </dgm:t>
    </dgm:pt>
    <dgm:pt modelId="{D94A8BF9-FF56-470C-933D-7B7B0623D84C}" type="parTrans" cxnId="{F78EA137-705F-4009-9BD0-1DF0B163C7C0}">
      <dgm:prSet custT="1"/>
      <dgm:spPr/>
      <dgm:t>
        <a:bodyPr/>
        <a:lstStyle/>
        <a:p>
          <a:endParaRPr lang="en-IN" sz="900" b="1"/>
        </a:p>
      </dgm:t>
    </dgm:pt>
    <dgm:pt modelId="{1115934C-195B-4B7F-B252-6218200F79B2}" type="sibTrans" cxnId="{F78EA137-705F-4009-9BD0-1DF0B163C7C0}">
      <dgm:prSet/>
      <dgm:spPr/>
      <dgm:t>
        <a:bodyPr/>
        <a:lstStyle/>
        <a:p>
          <a:endParaRPr lang="en-IN" sz="3200" b="1"/>
        </a:p>
      </dgm:t>
    </dgm:pt>
    <dgm:pt modelId="{D50D5996-10E3-4946-9886-083A9EDA8456}">
      <dgm:prSet phldrT="[Text]" custT="1"/>
      <dgm:spPr/>
      <dgm:t>
        <a:bodyPr/>
        <a:lstStyle/>
        <a:p>
          <a:r>
            <a:rPr lang="en-US" sz="1200" b="1" dirty="0" smtClean="0"/>
            <a:t>Simulation</a:t>
          </a:r>
          <a:endParaRPr lang="en-IN" sz="1200" b="1" dirty="0"/>
        </a:p>
      </dgm:t>
    </dgm:pt>
    <dgm:pt modelId="{EEC72665-3B8B-440C-91AC-8C1514B75B38}" type="parTrans" cxnId="{D4FF5D23-7C68-4879-8D06-E72769FE1F0A}">
      <dgm:prSet custT="1"/>
      <dgm:spPr/>
      <dgm:t>
        <a:bodyPr/>
        <a:lstStyle/>
        <a:p>
          <a:endParaRPr lang="en-IN" sz="900" b="1"/>
        </a:p>
      </dgm:t>
    </dgm:pt>
    <dgm:pt modelId="{C1D27899-8776-4019-A0A1-754568344BC3}" type="sibTrans" cxnId="{D4FF5D23-7C68-4879-8D06-E72769FE1F0A}">
      <dgm:prSet/>
      <dgm:spPr/>
      <dgm:t>
        <a:bodyPr/>
        <a:lstStyle/>
        <a:p>
          <a:endParaRPr lang="en-IN" sz="3200" b="1"/>
        </a:p>
      </dgm:t>
    </dgm:pt>
    <dgm:pt modelId="{B3123B04-1BC4-4AFC-B4B3-0358DE88019C}">
      <dgm:prSet phldrT="[Text]" custT="1"/>
      <dgm:spPr/>
      <dgm:t>
        <a:bodyPr/>
        <a:lstStyle/>
        <a:p>
          <a:r>
            <a:rPr lang="en-US" sz="1200" b="1" dirty="0" smtClean="0"/>
            <a:t>Horizontal and vertical system integration</a:t>
          </a:r>
          <a:endParaRPr lang="en-IN" sz="1200" b="1" dirty="0"/>
        </a:p>
      </dgm:t>
    </dgm:pt>
    <dgm:pt modelId="{16038D7A-5BD2-4909-A4F8-827CF6CBB1A6}" type="parTrans" cxnId="{0EEC4EED-B0E4-401C-8054-59664D2A1759}">
      <dgm:prSet custT="1"/>
      <dgm:spPr/>
      <dgm:t>
        <a:bodyPr/>
        <a:lstStyle/>
        <a:p>
          <a:endParaRPr lang="en-IN" sz="900" b="1"/>
        </a:p>
      </dgm:t>
    </dgm:pt>
    <dgm:pt modelId="{E45F5BE1-5BF9-4507-AC50-87746071106F}" type="sibTrans" cxnId="{0EEC4EED-B0E4-401C-8054-59664D2A1759}">
      <dgm:prSet/>
      <dgm:spPr/>
      <dgm:t>
        <a:bodyPr/>
        <a:lstStyle/>
        <a:p>
          <a:endParaRPr lang="en-IN" sz="3200" b="1"/>
        </a:p>
      </dgm:t>
    </dgm:pt>
    <dgm:pt modelId="{F13D8F6B-04DB-4A60-8C6A-DE60DB10A7A4}">
      <dgm:prSet phldrT="[Text]" custT="1"/>
      <dgm:spPr/>
      <dgm:t>
        <a:bodyPr/>
        <a:lstStyle/>
        <a:p>
          <a:r>
            <a:rPr lang="en-US" sz="1200" b="1" dirty="0" smtClean="0"/>
            <a:t>Additive </a:t>
          </a:r>
          <a:r>
            <a:rPr lang="en-US" sz="1200" b="1" dirty="0" err="1" smtClean="0"/>
            <a:t>Mfg</a:t>
          </a:r>
          <a:endParaRPr lang="en-IN" sz="1200" b="1" dirty="0"/>
        </a:p>
      </dgm:t>
    </dgm:pt>
    <dgm:pt modelId="{DBE86913-CF11-42D5-A859-2E047834F6DF}" type="parTrans" cxnId="{ED4091B6-CE34-4109-9978-82F839F5A644}">
      <dgm:prSet custT="1"/>
      <dgm:spPr/>
      <dgm:t>
        <a:bodyPr/>
        <a:lstStyle/>
        <a:p>
          <a:endParaRPr lang="en-IN" sz="900" b="1"/>
        </a:p>
      </dgm:t>
    </dgm:pt>
    <dgm:pt modelId="{B3EAD190-D7AB-4B8D-B785-DBCE1D918421}" type="sibTrans" cxnId="{ED4091B6-CE34-4109-9978-82F839F5A644}">
      <dgm:prSet/>
      <dgm:spPr/>
      <dgm:t>
        <a:bodyPr/>
        <a:lstStyle/>
        <a:p>
          <a:endParaRPr lang="en-IN" sz="3200" b="1"/>
        </a:p>
      </dgm:t>
    </dgm:pt>
    <dgm:pt modelId="{54647F84-C79B-447B-B77A-9006062532FF}">
      <dgm:prSet phldrT="[Text]" custT="1"/>
      <dgm:spPr/>
      <dgm:t>
        <a:bodyPr/>
        <a:lstStyle/>
        <a:p>
          <a:r>
            <a:rPr lang="en-US" sz="1200" b="1" dirty="0" smtClean="0"/>
            <a:t>Industrial Internet of Things</a:t>
          </a:r>
        </a:p>
      </dgm:t>
    </dgm:pt>
    <dgm:pt modelId="{4F470782-2369-4102-8AFE-FDD8450E9D6E}" type="parTrans" cxnId="{8A17E750-993D-4024-B7E1-C40F5A292188}">
      <dgm:prSet custT="1"/>
      <dgm:spPr/>
      <dgm:t>
        <a:bodyPr/>
        <a:lstStyle/>
        <a:p>
          <a:endParaRPr lang="en-IN" sz="900" b="1"/>
        </a:p>
      </dgm:t>
    </dgm:pt>
    <dgm:pt modelId="{240340BD-DD21-40A5-99E0-06C2ACCBC522}" type="sibTrans" cxnId="{8A17E750-993D-4024-B7E1-C40F5A292188}">
      <dgm:prSet/>
      <dgm:spPr/>
      <dgm:t>
        <a:bodyPr/>
        <a:lstStyle/>
        <a:p>
          <a:endParaRPr lang="en-IN" sz="3200" b="1"/>
        </a:p>
      </dgm:t>
    </dgm:pt>
    <dgm:pt modelId="{EFE771FD-2AB3-4D93-8C3B-A0D707A7B195}">
      <dgm:prSet phldrT="[Text]" custT="1"/>
      <dgm:spPr/>
      <dgm:t>
        <a:bodyPr/>
        <a:lstStyle/>
        <a:p>
          <a:r>
            <a:rPr lang="en-US" sz="1200" b="1" dirty="0" smtClean="0"/>
            <a:t>Augmented reality</a:t>
          </a:r>
        </a:p>
      </dgm:t>
    </dgm:pt>
    <dgm:pt modelId="{B30E7B8E-BE67-4FB4-B1E1-92FA416AE78B}" type="parTrans" cxnId="{82EB483E-B791-4A66-9DD7-6CE223FDB61F}">
      <dgm:prSet custT="1"/>
      <dgm:spPr/>
      <dgm:t>
        <a:bodyPr/>
        <a:lstStyle/>
        <a:p>
          <a:endParaRPr lang="en-IN" sz="900" b="1"/>
        </a:p>
      </dgm:t>
    </dgm:pt>
    <dgm:pt modelId="{19D061DB-515E-4761-B8CE-B6B29ABEA3C7}" type="sibTrans" cxnId="{82EB483E-B791-4A66-9DD7-6CE223FDB61F}">
      <dgm:prSet/>
      <dgm:spPr/>
      <dgm:t>
        <a:bodyPr/>
        <a:lstStyle/>
        <a:p>
          <a:endParaRPr lang="en-IN" sz="3200" b="1"/>
        </a:p>
      </dgm:t>
    </dgm:pt>
    <dgm:pt modelId="{E693BE9B-54B8-41E0-85FF-5490FED8BDB2}">
      <dgm:prSet phldrT="[Text]" custT="1"/>
      <dgm:spPr/>
      <dgm:t>
        <a:bodyPr/>
        <a:lstStyle/>
        <a:p>
          <a:r>
            <a:rPr lang="en-US" sz="1200" b="1" dirty="0" smtClean="0"/>
            <a:t>Big data analytics</a:t>
          </a:r>
        </a:p>
      </dgm:t>
    </dgm:pt>
    <dgm:pt modelId="{0733B29A-95B6-41DD-97E8-BC6C1A365939}" type="parTrans" cxnId="{02268701-004C-401F-9A1D-302247ABB06E}">
      <dgm:prSet custT="1"/>
      <dgm:spPr/>
      <dgm:t>
        <a:bodyPr/>
        <a:lstStyle/>
        <a:p>
          <a:endParaRPr lang="en-IN" sz="900" b="1"/>
        </a:p>
      </dgm:t>
    </dgm:pt>
    <dgm:pt modelId="{33AC9A80-F58A-490D-BA3B-525EBEDA1850}" type="sibTrans" cxnId="{02268701-004C-401F-9A1D-302247ABB06E}">
      <dgm:prSet/>
      <dgm:spPr/>
      <dgm:t>
        <a:bodyPr/>
        <a:lstStyle/>
        <a:p>
          <a:endParaRPr lang="en-IN" sz="3200" b="1"/>
        </a:p>
      </dgm:t>
    </dgm:pt>
    <dgm:pt modelId="{B89E3D54-DCDC-41CF-B1EF-D7595CEA1675}">
      <dgm:prSet phldrT="[Text]" custT="1"/>
      <dgm:spPr/>
      <dgm:t>
        <a:bodyPr/>
        <a:lstStyle/>
        <a:p>
          <a:r>
            <a:rPr lang="en-US" sz="1200" b="1" smtClean="0"/>
            <a:t>Cyber </a:t>
          </a:r>
          <a:r>
            <a:rPr lang="en-US" sz="1200" b="1" dirty="0" smtClean="0"/>
            <a:t>Security</a:t>
          </a:r>
        </a:p>
      </dgm:t>
    </dgm:pt>
    <dgm:pt modelId="{1336F9A0-6ABA-4E0F-907B-91CF4FAE909E}" type="parTrans" cxnId="{B81831A1-2CF1-4682-9760-8EE7FF693752}">
      <dgm:prSet/>
      <dgm:spPr/>
      <dgm:t>
        <a:bodyPr/>
        <a:lstStyle/>
        <a:p>
          <a:endParaRPr lang="en-IN"/>
        </a:p>
      </dgm:t>
    </dgm:pt>
    <dgm:pt modelId="{1B03DA99-8DAC-4962-B4D1-74D11AD27506}" type="sibTrans" cxnId="{B81831A1-2CF1-4682-9760-8EE7FF693752}">
      <dgm:prSet/>
      <dgm:spPr/>
      <dgm:t>
        <a:bodyPr/>
        <a:lstStyle/>
        <a:p>
          <a:endParaRPr lang="en-IN"/>
        </a:p>
      </dgm:t>
    </dgm:pt>
    <dgm:pt modelId="{C56B6F1D-631F-4DF1-BF2F-429AB61402ED}" type="pres">
      <dgm:prSet presAssocID="{DDCDCA30-412D-4990-B193-5D3038F56F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BCE78DE-8E69-4DEE-91B0-1E20947C957C}" type="pres">
      <dgm:prSet presAssocID="{DDCDCA30-412D-4990-B193-5D3038F56FE9}" presName="radial" presStyleCnt="0">
        <dgm:presLayoutVars>
          <dgm:animLvl val="ctr"/>
        </dgm:presLayoutVars>
      </dgm:prSet>
      <dgm:spPr/>
    </dgm:pt>
    <dgm:pt modelId="{F6D2AF64-F223-45B0-B6FC-2F3519C864CE}" type="pres">
      <dgm:prSet presAssocID="{E0C73A38-B81B-46E8-B8F5-97B404ADF55C}" presName="centerShape" presStyleLbl="vennNode1" presStyleIdx="0" presStyleCnt="9"/>
      <dgm:spPr/>
      <dgm:t>
        <a:bodyPr/>
        <a:lstStyle/>
        <a:p>
          <a:endParaRPr lang="en-IN"/>
        </a:p>
      </dgm:t>
    </dgm:pt>
    <dgm:pt modelId="{2C724CD5-A883-4A0B-939B-74E48280E9DE}" type="pres">
      <dgm:prSet presAssocID="{7ECE611C-A0D3-4845-A229-5394F7FAD63D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8C56F5E-FA53-432F-ABD1-632F5BCE2AB2}" type="pres">
      <dgm:prSet presAssocID="{D50D5996-10E3-4946-9886-083A9EDA8456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FF59370-9608-417A-9294-962D51F532B7}" type="pres">
      <dgm:prSet presAssocID="{B3123B04-1BC4-4AFC-B4B3-0358DE88019C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ED29216-0EC1-4437-8115-CA691B1D7981}" type="pres">
      <dgm:prSet presAssocID="{54647F84-C79B-447B-B77A-9006062532FF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0FE19E-C208-411D-A264-41A84BABA8C9}" type="pres">
      <dgm:prSet presAssocID="{B89E3D54-DCDC-41CF-B1EF-D7595CEA1675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A272936-F9B3-40CA-B7BB-08AA5F5B562A}" type="pres">
      <dgm:prSet presAssocID="{F13D8F6B-04DB-4A60-8C6A-DE60DB10A7A4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BB4D84-B716-4CF3-8D54-A8E6D4BF3955}" type="pres">
      <dgm:prSet presAssocID="{EFE771FD-2AB3-4D93-8C3B-A0D707A7B195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AC9405D-2050-486C-8C37-8E9C1D1B7313}" type="pres">
      <dgm:prSet presAssocID="{E693BE9B-54B8-41E0-85FF-5490FED8BDB2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33FE84E-43B2-9849-927A-89B314D08BB5}" type="presOf" srcId="{F13D8F6B-04DB-4A60-8C6A-DE60DB10A7A4}" destId="{AA272936-F9B3-40CA-B7BB-08AA5F5B562A}" srcOrd="0" destOrd="0" presId="urn:microsoft.com/office/officeart/2005/8/layout/radial3"/>
    <dgm:cxn modelId="{FBFC2735-F978-BE44-B6B6-D73E7847A859}" type="presOf" srcId="{E0C73A38-B81B-46E8-B8F5-97B404ADF55C}" destId="{F6D2AF64-F223-45B0-B6FC-2F3519C864CE}" srcOrd="0" destOrd="0" presId="urn:microsoft.com/office/officeart/2005/8/layout/radial3"/>
    <dgm:cxn modelId="{A1EA3534-7E3E-894E-82F5-C4B36A3B0EED}" type="presOf" srcId="{D50D5996-10E3-4946-9886-083A9EDA8456}" destId="{68C56F5E-FA53-432F-ABD1-632F5BCE2AB2}" srcOrd="0" destOrd="0" presId="urn:microsoft.com/office/officeart/2005/8/layout/radial3"/>
    <dgm:cxn modelId="{7DCCD3BB-373D-574A-8C03-7EAEB5B75E2B}" type="presOf" srcId="{B89E3D54-DCDC-41CF-B1EF-D7595CEA1675}" destId="{6F0FE19E-C208-411D-A264-41A84BABA8C9}" srcOrd="0" destOrd="0" presId="urn:microsoft.com/office/officeart/2005/8/layout/radial3"/>
    <dgm:cxn modelId="{76886799-D58F-434D-A94A-F68BCC966898}" srcId="{DDCDCA30-412D-4990-B193-5D3038F56FE9}" destId="{E0C73A38-B81B-46E8-B8F5-97B404ADF55C}" srcOrd="0" destOrd="0" parTransId="{48715DA3-88F7-4DF9-886A-4A014DA05A15}" sibTransId="{C1D64499-50EC-45B0-9A8C-136E8C386A7C}"/>
    <dgm:cxn modelId="{FBB4D102-E121-184E-AC83-040B0621EB2A}" type="presOf" srcId="{EFE771FD-2AB3-4D93-8C3B-A0D707A7B195}" destId="{E1BB4D84-B716-4CF3-8D54-A8E6D4BF3955}" srcOrd="0" destOrd="0" presId="urn:microsoft.com/office/officeart/2005/8/layout/radial3"/>
    <dgm:cxn modelId="{EA496E32-A25D-3547-AE67-B55C93BC4783}" type="presOf" srcId="{B3123B04-1BC4-4AFC-B4B3-0358DE88019C}" destId="{2FF59370-9608-417A-9294-962D51F532B7}" srcOrd="0" destOrd="0" presId="urn:microsoft.com/office/officeart/2005/8/layout/radial3"/>
    <dgm:cxn modelId="{8A17E750-993D-4024-B7E1-C40F5A292188}" srcId="{E0C73A38-B81B-46E8-B8F5-97B404ADF55C}" destId="{54647F84-C79B-447B-B77A-9006062532FF}" srcOrd="3" destOrd="0" parTransId="{4F470782-2369-4102-8AFE-FDD8450E9D6E}" sibTransId="{240340BD-DD21-40A5-99E0-06C2ACCBC522}"/>
    <dgm:cxn modelId="{F78EA137-705F-4009-9BD0-1DF0B163C7C0}" srcId="{E0C73A38-B81B-46E8-B8F5-97B404ADF55C}" destId="{7ECE611C-A0D3-4845-A229-5394F7FAD63D}" srcOrd="0" destOrd="0" parTransId="{D94A8BF9-FF56-470C-933D-7B7B0623D84C}" sibTransId="{1115934C-195B-4B7F-B252-6218200F79B2}"/>
    <dgm:cxn modelId="{0EEC4EED-B0E4-401C-8054-59664D2A1759}" srcId="{E0C73A38-B81B-46E8-B8F5-97B404ADF55C}" destId="{B3123B04-1BC4-4AFC-B4B3-0358DE88019C}" srcOrd="2" destOrd="0" parTransId="{16038D7A-5BD2-4909-A4F8-827CF6CBB1A6}" sibTransId="{E45F5BE1-5BF9-4507-AC50-87746071106F}"/>
    <dgm:cxn modelId="{CEB5BEED-8270-7F40-899F-71BF7B78CCC8}" type="presOf" srcId="{DDCDCA30-412D-4990-B193-5D3038F56FE9}" destId="{C56B6F1D-631F-4DF1-BF2F-429AB61402ED}" srcOrd="0" destOrd="0" presId="urn:microsoft.com/office/officeart/2005/8/layout/radial3"/>
    <dgm:cxn modelId="{B81831A1-2CF1-4682-9760-8EE7FF693752}" srcId="{E0C73A38-B81B-46E8-B8F5-97B404ADF55C}" destId="{B89E3D54-DCDC-41CF-B1EF-D7595CEA1675}" srcOrd="4" destOrd="0" parTransId="{1336F9A0-6ABA-4E0F-907B-91CF4FAE909E}" sibTransId="{1B03DA99-8DAC-4962-B4D1-74D11AD27506}"/>
    <dgm:cxn modelId="{D4FF5D23-7C68-4879-8D06-E72769FE1F0A}" srcId="{E0C73A38-B81B-46E8-B8F5-97B404ADF55C}" destId="{D50D5996-10E3-4946-9886-083A9EDA8456}" srcOrd="1" destOrd="0" parTransId="{EEC72665-3B8B-440C-91AC-8C1514B75B38}" sibTransId="{C1D27899-8776-4019-A0A1-754568344BC3}"/>
    <dgm:cxn modelId="{02268701-004C-401F-9A1D-302247ABB06E}" srcId="{E0C73A38-B81B-46E8-B8F5-97B404ADF55C}" destId="{E693BE9B-54B8-41E0-85FF-5490FED8BDB2}" srcOrd="7" destOrd="0" parTransId="{0733B29A-95B6-41DD-97E8-BC6C1A365939}" sibTransId="{33AC9A80-F58A-490D-BA3B-525EBEDA1850}"/>
    <dgm:cxn modelId="{ED4091B6-CE34-4109-9978-82F839F5A644}" srcId="{E0C73A38-B81B-46E8-B8F5-97B404ADF55C}" destId="{F13D8F6B-04DB-4A60-8C6A-DE60DB10A7A4}" srcOrd="5" destOrd="0" parTransId="{DBE86913-CF11-42D5-A859-2E047834F6DF}" sibTransId="{B3EAD190-D7AB-4B8D-B785-DBCE1D918421}"/>
    <dgm:cxn modelId="{022802EF-6146-9744-B50F-FCF2284E40E6}" type="presOf" srcId="{7ECE611C-A0D3-4845-A229-5394F7FAD63D}" destId="{2C724CD5-A883-4A0B-939B-74E48280E9DE}" srcOrd="0" destOrd="0" presId="urn:microsoft.com/office/officeart/2005/8/layout/radial3"/>
    <dgm:cxn modelId="{7AE062DF-3576-A24A-AA0D-856A52DDF537}" type="presOf" srcId="{E693BE9B-54B8-41E0-85FF-5490FED8BDB2}" destId="{7AC9405D-2050-486C-8C37-8E9C1D1B7313}" srcOrd="0" destOrd="0" presId="urn:microsoft.com/office/officeart/2005/8/layout/radial3"/>
    <dgm:cxn modelId="{6CBF9CA2-FCB1-1249-AC7F-6E012D53062B}" type="presOf" srcId="{54647F84-C79B-447B-B77A-9006062532FF}" destId="{AED29216-0EC1-4437-8115-CA691B1D7981}" srcOrd="0" destOrd="0" presId="urn:microsoft.com/office/officeart/2005/8/layout/radial3"/>
    <dgm:cxn modelId="{82EB483E-B791-4A66-9DD7-6CE223FDB61F}" srcId="{E0C73A38-B81B-46E8-B8F5-97B404ADF55C}" destId="{EFE771FD-2AB3-4D93-8C3B-A0D707A7B195}" srcOrd="6" destOrd="0" parTransId="{B30E7B8E-BE67-4FB4-B1E1-92FA416AE78B}" sibTransId="{19D061DB-515E-4761-B8CE-B6B29ABEA3C7}"/>
    <dgm:cxn modelId="{DA0F800C-D685-924E-8855-77B36282457E}" type="presParOf" srcId="{C56B6F1D-631F-4DF1-BF2F-429AB61402ED}" destId="{1BCE78DE-8E69-4DEE-91B0-1E20947C957C}" srcOrd="0" destOrd="0" presId="urn:microsoft.com/office/officeart/2005/8/layout/radial3"/>
    <dgm:cxn modelId="{0B5D1081-16F2-3F4A-B1D0-0F05F007578B}" type="presParOf" srcId="{1BCE78DE-8E69-4DEE-91B0-1E20947C957C}" destId="{F6D2AF64-F223-45B0-B6FC-2F3519C864CE}" srcOrd="0" destOrd="0" presId="urn:microsoft.com/office/officeart/2005/8/layout/radial3"/>
    <dgm:cxn modelId="{B9497DF7-42DF-A342-B481-AC8537102D09}" type="presParOf" srcId="{1BCE78DE-8E69-4DEE-91B0-1E20947C957C}" destId="{2C724CD5-A883-4A0B-939B-74E48280E9DE}" srcOrd="1" destOrd="0" presId="urn:microsoft.com/office/officeart/2005/8/layout/radial3"/>
    <dgm:cxn modelId="{76168416-C5F3-9F4F-94EA-61D823E8860A}" type="presParOf" srcId="{1BCE78DE-8E69-4DEE-91B0-1E20947C957C}" destId="{68C56F5E-FA53-432F-ABD1-632F5BCE2AB2}" srcOrd="2" destOrd="0" presId="urn:microsoft.com/office/officeart/2005/8/layout/radial3"/>
    <dgm:cxn modelId="{C6FFAF67-4783-C54D-AE6E-6C139B27DF10}" type="presParOf" srcId="{1BCE78DE-8E69-4DEE-91B0-1E20947C957C}" destId="{2FF59370-9608-417A-9294-962D51F532B7}" srcOrd="3" destOrd="0" presId="urn:microsoft.com/office/officeart/2005/8/layout/radial3"/>
    <dgm:cxn modelId="{59C55672-955A-B641-8C8D-DC0E164852F9}" type="presParOf" srcId="{1BCE78DE-8E69-4DEE-91B0-1E20947C957C}" destId="{AED29216-0EC1-4437-8115-CA691B1D7981}" srcOrd="4" destOrd="0" presId="urn:microsoft.com/office/officeart/2005/8/layout/radial3"/>
    <dgm:cxn modelId="{CCA32A3E-8F3C-5348-80C2-B36A2B5E0F32}" type="presParOf" srcId="{1BCE78DE-8E69-4DEE-91B0-1E20947C957C}" destId="{6F0FE19E-C208-411D-A264-41A84BABA8C9}" srcOrd="5" destOrd="0" presId="urn:microsoft.com/office/officeart/2005/8/layout/radial3"/>
    <dgm:cxn modelId="{69EA626C-3217-874A-A748-2E9879B08F9D}" type="presParOf" srcId="{1BCE78DE-8E69-4DEE-91B0-1E20947C957C}" destId="{AA272936-F9B3-40CA-B7BB-08AA5F5B562A}" srcOrd="6" destOrd="0" presId="urn:microsoft.com/office/officeart/2005/8/layout/radial3"/>
    <dgm:cxn modelId="{48CA8B0F-2606-EA45-8FE3-5F758F97C3E5}" type="presParOf" srcId="{1BCE78DE-8E69-4DEE-91B0-1E20947C957C}" destId="{E1BB4D84-B716-4CF3-8D54-A8E6D4BF3955}" srcOrd="7" destOrd="0" presId="urn:microsoft.com/office/officeart/2005/8/layout/radial3"/>
    <dgm:cxn modelId="{49A1779C-A0FA-AA4A-805E-144B31498643}" type="presParOf" srcId="{1BCE78DE-8E69-4DEE-91B0-1E20947C957C}" destId="{7AC9405D-2050-486C-8C37-8E9C1D1B7313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CFE41-5C76-40D7-BFAF-E6A9DC8B24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</dgm:pt>
    <dgm:pt modelId="{65779149-E9D3-460D-8F1D-C759D8AC7889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Robot Assisted production</a:t>
          </a:r>
        </a:p>
      </dgm:t>
    </dgm:pt>
    <dgm:pt modelId="{68D4584D-1FB9-4191-BBDA-F9A82D71F860}" type="parTrans" cxnId="{F6212B73-0F9E-4C40-8C7D-890D640E33D0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0D90E09D-AA6A-4CAB-91C3-5FC988B1CC88}" type="sibTrans" cxnId="{F6212B73-0F9E-4C40-8C7D-890D640E33D0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762D7AF3-C5C1-4E89-9841-D40B43308985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Additive manufacturing of complex parts</a:t>
          </a:r>
          <a:endParaRPr lang="en-IN" dirty="0">
            <a:solidFill>
              <a:schemeClr val="tx2"/>
            </a:solidFill>
          </a:endParaRPr>
        </a:p>
      </dgm:t>
    </dgm:pt>
    <dgm:pt modelId="{2192EF0E-493F-4EAD-A70A-4202327D2E3E}" type="parTrans" cxnId="{830A30AA-144E-453C-A988-04FC9EC36032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EEFDF646-E33E-407E-9AF1-8A9359F3B637}" type="sibTrans" cxnId="{830A30AA-144E-453C-A988-04FC9EC36032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0BFC6705-29F0-4480-90A6-88173B41B150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Machines as a service</a:t>
          </a:r>
        </a:p>
      </dgm:t>
    </dgm:pt>
    <dgm:pt modelId="{F4020AD3-CD6D-4ECA-BDD7-3092D84FE2F8}" type="parTrans" cxnId="{5088E265-217A-470B-A054-7251A6CDE7DB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3A8E4876-0D42-4457-86FA-786075E877FC}" type="sibTrans" cxnId="{5088E265-217A-470B-A054-7251A6CDE7DB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39494E0B-E072-42A1-9676-06C9B43D7F9B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Big data drive quality control</a:t>
          </a:r>
        </a:p>
      </dgm:t>
    </dgm:pt>
    <dgm:pt modelId="{2F9A31BB-4CD3-49D2-AA5F-B3231DE2D84C}" type="parTrans" cxnId="{A79D6BED-4D26-4CF1-879F-48DA6C9A6A58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A47E43DB-1A32-4406-8234-07914C6136BA}" type="sibTrans" cxnId="{A79D6BED-4D26-4CF1-879F-48DA6C9A6A58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F8ED1237-CBD0-45B2-9AFA-2A8A4325D66A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Production line simulation</a:t>
          </a:r>
        </a:p>
      </dgm:t>
    </dgm:pt>
    <dgm:pt modelId="{10494DAB-CDA1-4440-BDC3-FD0B00ECC317}" type="parTrans" cxnId="{CF2FC9AF-B262-48A8-B9DE-3E7896E26F24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0F01FE19-C806-45CA-9232-CD72D0E6597D}" type="sibTrans" cxnId="{CF2FC9AF-B262-48A8-B9DE-3E7896E26F24}">
      <dgm:prSet/>
      <dgm:spPr/>
      <dgm:t>
        <a:bodyPr/>
        <a:lstStyle/>
        <a:p>
          <a:endParaRPr lang="en-IN">
            <a:solidFill>
              <a:schemeClr val="tx2"/>
            </a:solidFill>
          </a:endParaRPr>
        </a:p>
      </dgm:t>
    </dgm:pt>
    <dgm:pt modelId="{45241621-E5B0-4D04-AE90-6AAA48558B79}">
      <dgm:prSet phldrT="[Text]"/>
      <dgm:spPr/>
      <dgm:t>
        <a:bodyPr/>
        <a:lstStyle/>
        <a:p>
          <a:r>
            <a:rPr lang="en-US" smtClean="0">
              <a:solidFill>
                <a:schemeClr val="tx2"/>
              </a:solidFill>
            </a:rPr>
            <a:t>Predictive Maintenance</a:t>
          </a:r>
          <a:endParaRPr lang="en-IN" dirty="0">
            <a:solidFill>
              <a:schemeClr val="tx2"/>
            </a:solidFill>
          </a:endParaRPr>
        </a:p>
      </dgm:t>
    </dgm:pt>
    <dgm:pt modelId="{01027C73-9BAD-4774-93D1-B35F52023E92}" type="parTrans" cxnId="{8D2B285B-E029-4225-998A-46534640C3C6}">
      <dgm:prSet/>
      <dgm:spPr/>
      <dgm:t>
        <a:bodyPr/>
        <a:lstStyle/>
        <a:p>
          <a:endParaRPr lang="en-IN"/>
        </a:p>
      </dgm:t>
    </dgm:pt>
    <dgm:pt modelId="{84E1465E-FC6F-4CBC-9468-1D360587E2BB}" type="sibTrans" cxnId="{8D2B285B-E029-4225-998A-46534640C3C6}">
      <dgm:prSet/>
      <dgm:spPr/>
      <dgm:t>
        <a:bodyPr/>
        <a:lstStyle/>
        <a:p>
          <a:endParaRPr lang="en-IN"/>
        </a:p>
      </dgm:t>
    </dgm:pt>
    <dgm:pt modelId="{9338B1CC-EAFE-4DD1-85C1-AAB9B1B5D64A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Smart supply network</a:t>
          </a:r>
        </a:p>
      </dgm:t>
    </dgm:pt>
    <dgm:pt modelId="{B9E05953-9AC5-4669-9A3E-38A4E48D618D}" type="parTrans" cxnId="{61E27476-C741-481B-B86A-17D1ABDE23E7}">
      <dgm:prSet/>
      <dgm:spPr/>
      <dgm:t>
        <a:bodyPr/>
        <a:lstStyle/>
        <a:p>
          <a:endParaRPr lang="en-IN"/>
        </a:p>
      </dgm:t>
    </dgm:pt>
    <dgm:pt modelId="{9156B1A6-06B9-489D-A54A-EE8FDE4AB556}" type="sibTrans" cxnId="{61E27476-C741-481B-B86A-17D1ABDE23E7}">
      <dgm:prSet/>
      <dgm:spPr/>
      <dgm:t>
        <a:bodyPr/>
        <a:lstStyle/>
        <a:p>
          <a:endParaRPr lang="en-IN"/>
        </a:p>
      </dgm:t>
    </dgm:pt>
    <dgm:pt modelId="{A44E2FDD-6F8F-4D6E-A03E-9E3CFD5F4DBD}" type="pres">
      <dgm:prSet presAssocID="{198CFE41-5C76-40D7-BFAF-E6A9DC8B24A7}" presName="linear" presStyleCnt="0">
        <dgm:presLayoutVars>
          <dgm:animLvl val="lvl"/>
          <dgm:resizeHandles val="exact"/>
        </dgm:presLayoutVars>
      </dgm:prSet>
      <dgm:spPr/>
    </dgm:pt>
    <dgm:pt modelId="{E5BFD036-7951-43EF-B72A-8F7665A8AE8C}" type="pres">
      <dgm:prSet presAssocID="{65779149-E9D3-460D-8F1D-C759D8AC788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3EEBCFF-9B6F-4F2E-A892-7B3DC55A1CE9}" type="pres">
      <dgm:prSet presAssocID="{0D90E09D-AA6A-4CAB-91C3-5FC988B1CC88}" presName="spacer" presStyleCnt="0"/>
      <dgm:spPr/>
    </dgm:pt>
    <dgm:pt modelId="{11228330-9D4F-43F5-A485-13035B3FB188}" type="pres">
      <dgm:prSet presAssocID="{45241621-E5B0-4D04-AE90-6AAA48558B7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58AB4C7-DA70-4198-BA01-993A1A3EB653}" type="pres">
      <dgm:prSet presAssocID="{84E1465E-FC6F-4CBC-9468-1D360587E2BB}" presName="spacer" presStyleCnt="0"/>
      <dgm:spPr/>
    </dgm:pt>
    <dgm:pt modelId="{696519DD-D267-4CAC-8C22-4D1B0246B0E6}" type="pres">
      <dgm:prSet presAssocID="{762D7AF3-C5C1-4E89-9841-D40B4330898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A7C80F6-933B-44AF-9AD7-8AAAF16FF17A}" type="pres">
      <dgm:prSet presAssocID="{EEFDF646-E33E-407E-9AF1-8A9359F3B637}" presName="spacer" presStyleCnt="0"/>
      <dgm:spPr/>
    </dgm:pt>
    <dgm:pt modelId="{42FF8BC5-B3A1-41E4-B62E-531D71E500D3}" type="pres">
      <dgm:prSet presAssocID="{0BFC6705-29F0-4480-90A6-88173B41B15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2B2258-F897-4DED-B6A2-982FDDCD93CE}" type="pres">
      <dgm:prSet presAssocID="{3A8E4876-0D42-4457-86FA-786075E877FC}" presName="spacer" presStyleCnt="0"/>
      <dgm:spPr/>
    </dgm:pt>
    <dgm:pt modelId="{40E71EED-F49A-456A-8C29-07CE7CF24302}" type="pres">
      <dgm:prSet presAssocID="{39494E0B-E072-42A1-9676-06C9B43D7F9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C7CB18A-F60A-4685-9717-402ACAAB3D43}" type="pres">
      <dgm:prSet presAssocID="{A47E43DB-1A32-4406-8234-07914C6136BA}" presName="spacer" presStyleCnt="0"/>
      <dgm:spPr/>
    </dgm:pt>
    <dgm:pt modelId="{1F029CD0-4F9D-48F3-B186-0F9EE0933334}" type="pres">
      <dgm:prSet presAssocID="{F8ED1237-CBD0-45B2-9AFA-2A8A4325D66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3B4C74-56F4-4840-90FE-BEF16DD075A3}" type="pres">
      <dgm:prSet presAssocID="{0F01FE19-C806-45CA-9232-CD72D0E6597D}" presName="spacer" presStyleCnt="0"/>
      <dgm:spPr/>
    </dgm:pt>
    <dgm:pt modelId="{92ACF1E2-0064-42B1-9C43-0E82E3512B70}" type="pres">
      <dgm:prSet presAssocID="{9338B1CC-EAFE-4DD1-85C1-AAB9B1B5D64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B6E45D4-B8CB-3A4A-BC37-359C52E677DD}" type="presOf" srcId="{F8ED1237-CBD0-45B2-9AFA-2A8A4325D66A}" destId="{1F029CD0-4F9D-48F3-B186-0F9EE0933334}" srcOrd="0" destOrd="0" presId="urn:microsoft.com/office/officeart/2005/8/layout/vList2"/>
    <dgm:cxn modelId="{DF296B60-C10E-1148-BEF8-765076BFB329}" type="presOf" srcId="{762D7AF3-C5C1-4E89-9841-D40B43308985}" destId="{696519DD-D267-4CAC-8C22-4D1B0246B0E6}" srcOrd="0" destOrd="0" presId="urn:microsoft.com/office/officeart/2005/8/layout/vList2"/>
    <dgm:cxn modelId="{F12C9C37-17AE-224B-9329-95C1EF1BF6DE}" type="presOf" srcId="{39494E0B-E072-42A1-9676-06C9B43D7F9B}" destId="{40E71EED-F49A-456A-8C29-07CE7CF24302}" srcOrd="0" destOrd="0" presId="urn:microsoft.com/office/officeart/2005/8/layout/vList2"/>
    <dgm:cxn modelId="{42DF4975-C22B-264A-83AF-87B3209AF67F}" type="presOf" srcId="{9338B1CC-EAFE-4DD1-85C1-AAB9B1B5D64A}" destId="{92ACF1E2-0064-42B1-9C43-0E82E3512B70}" srcOrd="0" destOrd="0" presId="urn:microsoft.com/office/officeart/2005/8/layout/vList2"/>
    <dgm:cxn modelId="{A79D6BED-4D26-4CF1-879F-48DA6C9A6A58}" srcId="{198CFE41-5C76-40D7-BFAF-E6A9DC8B24A7}" destId="{39494E0B-E072-42A1-9676-06C9B43D7F9B}" srcOrd="4" destOrd="0" parTransId="{2F9A31BB-4CD3-49D2-AA5F-B3231DE2D84C}" sibTransId="{A47E43DB-1A32-4406-8234-07914C6136BA}"/>
    <dgm:cxn modelId="{8D2B285B-E029-4225-998A-46534640C3C6}" srcId="{198CFE41-5C76-40D7-BFAF-E6A9DC8B24A7}" destId="{45241621-E5B0-4D04-AE90-6AAA48558B79}" srcOrd="1" destOrd="0" parTransId="{01027C73-9BAD-4774-93D1-B35F52023E92}" sibTransId="{84E1465E-FC6F-4CBC-9468-1D360587E2BB}"/>
    <dgm:cxn modelId="{830A30AA-144E-453C-A988-04FC9EC36032}" srcId="{198CFE41-5C76-40D7-BFAF-E6A9DC8B24A7}" destId="{762D7AF3-C5C1-4E89-9841-D40B43308985}" srcOrd="2" destOrd="0" parTransId="{2192EF0E-493F-4EAD-A70A-4202327D2E3E}" sibTransId="{EEFDF646-E33E-407E-9AF1-8A9359F3B637}"/>
    <dgm:cxn modelId="{8FEC46C1-0743-BA42-901B-22DF34ABC35C}" type="presOf" srcId="{65779149-E9D3-460D-8F1D-C759D8AC7889}" destId="{E5BFD036-7951-43EF-B72A-8F7665A8AE8C}" srcOrd="0" destOrd="0" presId="urn:microsoft.com/office/officeart/2005/8/layout/vList2"/>
    <dgm:cxn modelId="{CF2FC9AF-B262-48A8-B9DE-3E7896E26F24}" srcId="{198CFE41-5C76-40D7-BFAF-E6A9DC8B24A7}" destId="{F8ED1237-CBD0-45B2-9AFA-2A8A4325D66A}" srcOrd="5" destOrd="0" parTransId="{10494DAB-CDA1-4440-BDC3-FD0B00ECC317}" sibTransId="{0F01FE19-C806-45CA-9232-CD72D0E6597D}"/>
    <dgm:cxn modelId="{F6212B73-0F9E-4C40-8C7D-890D640E33D0}" srcId="{198CFE41-5C76-40D7-BFAF-E6A9DC8B24A7}" destId="{65779149-E9D3-460D-8F1D-C759D8AC7889}" srcOrd="0" destOrd="0" parTransId="{68D4584D-1FB9-4191-BBDA-F9A82D71F860}" sibTransId="{0D90E09D-AA6A-4CAB-91C3-5FC988B1CC88}"/>
    <dgm:cxn modelId="{21BE019B-8964-A344-9EA1-B127E137043B}" type="presOf" srcId="{198CFE41-5C76-40D7-BFAF-E6A9DC8B24A7}" destId="{A44E2FDD-6F8F-4D6E-A03E-9E3CFD5F4DBD}" srcOrd="0" destOrd="0" presId="urn:microsoft.com/office/officeart/2005/8/layout/vList2"/>
    <dgm:cxn modelId="{61E27476-C741-481B-B86A-17D1ABDE23E7}" srcId="{198CFE41-5C76-40D7-BFAF-E6A9DC8B24A7}" destId="{9338B1CC-EAFE-4DD1-85C1-AAB9B1B5D64A}" srcOrd="6" destOrd="0" parTransId="{B9E05953-9AC5-4669-9A3E-38A4E48D618D}" sibTransId="{9156B1A6-06B9-489D-A54A-EE8FDE4AB556}"/>
    <dgm:cxn modelId="{416E841A-BC3C-A440-B402-54A6FEFAB50F}" type="presOf" srcId="{45241621-E5B0-4D04-AE90-6AAA48558B79}" destId="{11228330-9D4F-43F5-A485-13035B3FB188}" srcOrd="0" destOrd="0" presId="urn:microsoft.com/office/officeart/2005/8/layout/vList2"/>
    <dgm:cxn modelId="{5088E265-217A-470B-A054-7251A6CDE7DB}" srcId="{198CFE41-5C76-40D7-BFAF-E6A9DC8B24A7}" destId="{0BFC6705-29F0-4480-90A6-88173B41B150}" srcOrd="3" destOrd="0" parTransId="{F4020AD3-CD6D-4ECA-BDD7-3092D84FE2F8}" sibTransId="{3A8E4876-0D42-4457-86FA-786075E877FC}"/>
    <dgm:cxn modelId="{C1E52073-1876-9741-94E3-F6ADBC20E60A}" type="presOf" srcId="{0BFC6705-29F0-4480-90A6-88173B41B150}" destId="{42FF8BC5-B3A1-41E4-B62E-531D71E500D3}" srcOrd="0" destOrd="0" presId="urn:microsoft.com/office/officeart/2005/8/layout/vList2"/>
    <dgm:cxn modelId="{BE808ACA-24B9-A24C-A1AF-7750ABBCE4D6}" type="presParOf" srcId="{A44E2FDD-6F8F-4D6E-A03E-9E3CFD5F4DBD}" destId="{E5BFD036-7951-43EF-B72A-8F7665A8AE8C}" srcOrd="0" destOrd="0" presId="urn:microsoft.com/office/officeart/2005/8/layout/vList2"/>
    <dgm:cxn modelId="{F31940FF-8316-D244-975D-3EEAB59D8702}" type="presParOf" srcId="{A44E2FDD-6F8F-4D6E-A03E-9E3CFD5F4DBD}" destId="{D3EEBCFF-9B6F-4F2E-A892-7B3DC55A1CE9}" srcOrd="1" destOrd="0" presId="urn:microsoft.com/office/officeart/2005/8/layout/vList2"/>
    <dgm:cxn modelId="{3DCE45A1-B00D-3F41-B81C-9E478167139E}" type="presParOf" srcId="{A44E2FDD-6F8F-4D6E-A03E-9E3CFD5F4DBD}" destId="{11228330-9D4F-43F5-A485-13035B3FB188}" srcOrd="2" destOrd="0" presId="urn:microsoft.com/office/officeart/2005/8/layout/vList2"/>
    <dgm:cxn modelId="{5F80F21A-A295-0443-A3C3-94D6836F987A}" type="presParOf" srcId="{A44E2FDD-6F8F-4D6E-A03E-9E3CFD5F4DBD}" destId="{958AB4C7-DA70-4198-BA01-993A1A3EB653}" srcOrd="3" destOrd="0" presId="urn:microsoft.com/office/officeart/2005/8/layout/vList2"/>
    <dgm:cxn modelId="{4FFF0DCB-3B89-BF4B-A165-48F4E05CAB49}" type="presParOf" srcId="{A44E2FDD-6F8F-4D6E-A03E-9E3CFD5F4DBD}" destId="{696519DD-D267-4CAC-8C22-4D1B0246B0E6}" srcOrd="4" destOrd="0" presId="urn:microsoft.com/office/officeart/2005/8/layout/vList2"/>
    <dgm:cxn modelId="{2BE9ADC3-89F5-9246-A4E8-663C5D71E33C}" type="presParOf" srcId="{A44E2FDD-6F8F-4D6E-A03E-9E3CFD5F4DBD}" destId="{7A7C80F6-933B-44AF-9AD7-8AAAF16FF17A}" srcOrd="5" destOrd="0" presId="urn:microsoft.com/office/officeart/2005/8/layout/vList2"/>
    <dgm:cxn modelId="{E3CBBDA6-A3A5-1743-A4ED-4E1B84456606}" type="presParOf" srcId="{A44E2FDD-6F8F-4D6E-A03E-9E3CFD5F4DBD}" destId="{42FF8BC5-B3A1-41E4-B62E-531D71E500D3}" srcOrd="6" destOrd="0" presId="urn:microsoft.com/office/officeart/2005/8/layout/vList2"/>
    <dgm:cxn modelId="{8D943380-7C87-2C44-B575-FB0F2C2A915A}" type="presParOf" srcId="{A44E2FDD-6F8F-4D6E-A03E-9E3CFD5F4DBD}" destId="{342B2258-F897-4DED-B6A2-982FDDCD93CE}" srcOrd="7" destOrd="0" presId="urn:microsoft.com/office/officeart/2005/8/layout/vList2"/>
    <dgm:cxn modelId="{E5E2253D-742B-BC42-9CE3-78507EA40794}" type="presParOf" srcId="{A44E2FDD-6F8F-4D6E-A03E-9E3CFD5F4DBD}" destId="{40E71EED-F49A-456A-8C29-07CE7CF24302}" srcOrd="8" destOrd="0" presId="urn:microsoft.com/office/officeart/2005/8/layout/vList2"/>
    <dgm:cxn modelId="{5B738F55-3726-8040-9688-E084C4618EB6}" type="presParOf" srcId="{A44E2FDD-6F8F-4D6E-A03E-9E3CFD5F4DBD}" destId="{CC7CB18A-F60A-4685-9717-402ACAAB3D43}" srcOrd="9" destOrd="0" presId="urn:microsoft.com/office/officeart/2005/8/layout/vList2"/>
    <dgm:cxn modelId="{BDE14393-E40F-C542-A591-1839BD66D88C}" type="presParOf" srcId="{A44E2FDD-6F8F-4D6E-A03E-9E3CFD5F4DBD}" destId="{1F029CD0-4F9D-48F3-B186-0F9EE0933334}" srcOrd="10" destOrd="0" presId="urn:microsoft.com/office/officeart/2005/8/layout/vList2"/>
    <dgm:cxn modelId="{2665F8FD-476D-D246-B92F-BDB20E07D908}" type="presParOf" srcId="{A44E2FDD-6F8F-4D6E-A03E-9E3CFD5F4DBD}" destId="{923B4C74-56F4-4840-90FE-BEF16DD075A3}" srcOrd="11" destOrd="0" presId="urn:microsoft.com/office/officeart/2005/8/layout/vList2"/>
    <dgm:cxn modelId="{1E1B00F8-4C33-AE41-BF5F-2F15B52D2284}" type="presParOf" srcId="{A44E2FDD-6F8F-4D6E-A03E-9E3CFD5F4DBD}" destId="{92ACF1E2-0064-42B1-9C43-0E82E3512B7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2AF64-F223-45B0-B6FC-2F3519C864CE}">
      <dsp:nvSpPr>
        <dsp:cNvPr id="0" name=""/>
        <dsp:cNvSpPr/>
      </dsp:nvSpPr>
      <dsp:spPr>
        <a:xfrm>
          <a:off x="4097432" y="1122616"/>
          <a:ext cx="2796692" cy="279669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/>
            <a:t>Industry 4.0</a:t>
          </a:r>
          <a:endParaRPr lang="en-IN" sz="2000" b="0" kern="1200" dirty="0"/>
        </a:p>
      </dsp:txBody>
      <dsp:txXfrm>
        <a:off x="4506998" y="1532182"/>
        <a:ext cx="1977560" cy="1977560"/>
      </dsp:txXfrm>
    </dsp:sp>
    <dsp:sp modelId="{2C724CD5-A883-4A0B-939B-74E48280E9DE}">
      <dsp:nvSpPr>
        <dsp:cNvPr id="0" name=""/>
        <dsp:cNvSpPr/>
      </dsp:nvSpPr>
      <dsp:spPr>
        <a:xfrm>
          <a:off x="4796605" y="499"/>
          <a:ext cx="1398346" cy="1398346"/>
        </a:xfrm>
        <a:prstGeom prst="ellipse">
          <a:avLst/>
        </a:prstGeom>
        <a:solidFill>
          <a:schemeClr val="accent2">
            <a:alpha val="50000"/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Autonomous Robots</a:t>
          </a:r>
          <a:endParaRPr lang="en-IN" sz="1200" b="1" kern="1200" dirty="0"/>
        </a:p>
      </dsp:txBody>
      <dsp:txXfrm>
        <a:off x="5001388" y="205282"/>
        <a:ext cx="988780" cy="988780"/>
      </dsp:txXfrm>
    </dsp:sp>
    <dsp:sp modelId="{68C56F5E-FA53-432F-ABD1-632F5BCE2AB2}">
      <dsp:nvSpPr>
        <dsp:cNvPr id="0" name=""/>
        <dsp:cNvSpPr/>
      </dsp:nvSpPr>
      <dsp:spPr>
        <a:xfrm>
          <a:off x="6084451" y="533942"/>
          <a:ext cx="1398346" cy="1398346"/>
        </a:xfrm>
        <a:prstGeom prst="ellipse">
          <a:avLst/>
        </a:prstGeom>
        <a:solidFill>
          <a:schemeClr val="accent2">
            <a:alpha val="50000"/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Simulation</a:t>
          </a:r>
          <a:endParaRPr lang="en-IN" sz="1200" b="1" kern="1200" dirty="0"/>
        </a:p>
      </dsp:txBody>
      <dsp:txXfrm>
        <a:off x="6289234" y="738725"/>
        <a:ext cx="988780" cy="988780"/>
      </dsp:txXfrm>
    </dsp:sp>
    <dsp:sp modelId="{2FF59370-9608-417A-9294-962D51F532B7}">
      <dsp:nvSpPr>
        <dsp:cNvPr id="0" name=""/>
        <dsp:cNvSpPr/>
      </dsp:nvSpPr>
      <dsp:spPr>
        <a:xfrm>
          <a:off x="6617895" y="1821789"/>
          <a:ext cx="1398346" cy="1398346"/>
        </a:xfrm>
        <a:prstGeom prst="ellipse">
          <a:avLst/>
        </a:prstGeom>
        <a:solidFill>
          <a:schemeClr val="accent2">
            <a:alpha val="50000"/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Horizontal and vertical system integration</a:t>
          </a:r>
          <a:endParaRPr lang="en-IN" sz="1200" b="1" kern="1200" dirty="0"/>
        </a:p>
      </dsp:txBody>
      <dsp:txXfrm>
        <a:off x="6822678" y="2026572"/>
        <a:ext cx="988780" cy="988780"/>
      </dsp:txXfrm>
    </dsp:sp>
    <dsp:sp modelId="{AED29216-0EC1-4437-8115-CA691B1D7981}">
      <dsp:nvSpPr>
        <dsp:cNvPr id="0" name=""/>
        <dsp:cNvSpPr/>
      </dsp:nvSpPr>
      <dsp:spPr>
        <a:xfrm>
          <a:off x="6084451" y="3109635"/>
          <a:ext cx="1398346" cy="1398346"/>
        </a:xfrm>
        <a:prstGeom prst="ellipse">
          <a:avLst/>
        </a:prstGeom>
        <a:solidFill>
          <a:schemeClr val="accent2">
            <a:alpha val="50000"/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Industrial Internet of Things</a:t>
          </a:r>
        </a:p>
      </dsp:txBody>
      <dsp:txXfrm>
        <a:off x="6289234" y="3314418"/>
        <a:ext cx="988780" cy="988780"/>
      </dsp:txXfrm>
    </dsp:sp>
    <dsp:sp modelId="{6F0FE19E-C208-411D-A264-41A84BABA8C9}">
      <dsp:nvSpPr>
        <dsp:cNvPr id="0" name=""/>
        <dsp:cNvSpPr/>
      </dsp:nvSpPr>
      <dsp:spPr>
        <a:xfrm>
          <a:off x="4796605" y="3643079"/>
          <a:ext cx="1398346" cy="1398346"/>
        </a:xfrm>
        <a:prstGeom prst="ellipse">
          <a:avLst/>
        </a:prstGeom>
        <a:solidFill>
          <a:schemeClr val="accent2">
            <a:alpha val="50000"/>
            <a:hueOff val="2925950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Cyber </a:t>
          </a:r>
          <a:r>
            <a:rPr lang="en-US" sz="1200" b="1" kern="1200" dirty="0" smtClean="0"/>
            <a:t>Security</a:t>
          </a:r>
        </a:p>
      </dsp:txBody>
      <dsp:txXfrm>
        <a:off x="5001388" y="3847862"/>
        <a:ext cx="988780" cy="988780"/>
      </dsp:txXfrm>
    </dsp:sp>
    <dsp:sp modelId="{AA272936-F9B3-40CA-B7BB-08AA5F5B562A}">
      <dsp:nvSpPr>
        <dsp:cNvPr id="0" name=""/>
        <dsp:cNvSpPr/>
      </dsp:nvSpPr>
      <dsp:spPr>
        <a:xfrm>
          <a:off x="3508758" y="3109635"/>
          <a:ext cx="1398346" cy="1398346"/>
        </a:xfrm>
        <a:prstGeom prst="ellipse">
          <a:avLst/>
        </a:prstGeom>
        <a:solidFill>
          <a:schemeClr val="accent2">
            <a:alpha val="50000"/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Additive </a:t>
          </a:r>
          <a:r>
            <a:rPr lang="en-US" sz="1200" b="1" kern="1200" dirty="0" err="1" smtClean="0"/>
            <a:t>Mfg</a:t>
          </a:r>
          <a:endParaRPr lang="en-IN" sz="1200" b="1" kern="1200" dirty="0"/>
        </a:p>
      </dsp:txBody>
      <dsp:txXfrm>
        <a:off x="3713541" y="3314418"/>
        <a:ext cx="988780" cy="988780"/>
      </dsp:txXfrm>
    </dsp:sp>
    <dsp:sp modelId="{E1BB4D84-B716-4CF3-8D54-A8E6D4BF3955}">
      <dsp:nvSpPr>
        <dsp:cNvPr id="0" name=""/>
        <dsp:cNvSpPr/>
      </dsp:nvSpPr>
      <dsp:spPr>
        <a:xfrm>
          <a:off x="2975315" y="1821789"/>
          <a:ext cx="1398346" cy="1398346"/>
        </a:xfrm>
        <a:prstGeom prst="ellipse">
          <a:avLst/>
        </a:prstGeom>
        <a:solidFill>
          <a:schemeClr val="accent2">
            <a:alpha val="50000"/>
            <a:hueOff val="4096330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Augmented reality</a:t>
          </a:r>
        </a:p>
      </dsp:txBody>
      <dsp:txXfrm>
        <a:off x="3180098" y="2026572"/>
        <a:ext cx="988780" cy="988780"/>
      </dsp:txXfrm>
    </dsp:sp>
    <dsp:sp modelId="{7AC9405D-2050-486C-8C37-8E9C1D1B7313}">
      <dsp:nvSpPr>
        <dsp:cNvPr id="0" name=""/>
        <dsp:cNvSpPr/>
      </dsp:nvSpPr>
      <dsp:spPr>
        <a:xfrm>
          <a:off x="3508758" y="533942"/>
          <a:ext cx="1398346" cy="1398346"/>
        </a:xfrm>
        <a:prstGeom prst="ellipse">
          <a:avLst/>
        </a:prstGeom>
        <a:solidFill>
          <a:schemeClr val="accent2">
            <a:alpha val="50000"/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Big data analytics</a:t>
          </a:r>
        </a:p>
      </dsp:txBody>
      <dsp:txXfrm>
        <a:off x="3713541" y="738725"/>
        <a:ext cx="988780" cy="988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FD036-7951-43EF-B72A-8F7665A8AE8C}">
      <dsp:nvSpPr>
        <dsp:cNvPr id="0" name=""/>
        <dsp:cNvSpPr/>
      </dsp:nvSpPr>
      <dsp:spPr>
        <a:xfrm>
          <a:off x="0" y="34018"/>
          <a:ext cx="840337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/>
              </a:solidFill>
            </a:rPr>
            <a:t>Robot Assisted production</a:t>
          </a:r>
        </a:p>
      </dsp:txBody>
      <dsp:txXfrm>
        <a:off x="29271" y="63289"/>
        <a:ext cx="8344833" cy="541083"/>
      </dsp:txXfrm>
    </dsp:sp>
    <dsp:sp modelId="{11228330-9D4F-43F5-A485-13035B3FB188}">
      <dsp:nvSpPr>
        <dsp:cNvPr id="0" name=""/>
        <dsp:cNvSpPr/>
      </dsp:nvSpPr>
      <dsp:spPr>
        <a:xfrm>
          <a:off x="0" y="705643"/>
          <a:ext cx="840337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solidFill>
                <a:schemeClr val="tx2"/>
              </a:solidFill>
            </a:rPr>
            <a:t>Predictive Maintenance</a:t>
          </a:r>
          <a:endParaRPr lang="en-IN" sz="2500" kern="1200" dirty="0">
            <a:solidFill>
              <a:schemeClr val="tx2"/>
            </a:solidFill>
          </a:endParaRPr>
        </a:p>
      </dsp:txBody>
      <dsp:txXfrm>
        <a:off x="29271" y="734914"/>
        <a:ext cx="8344833" cy="541083"/>
      </dsp:txXfrm>
    </dsp:sp>
    <dsp:sp modelId="{696519DD-D267-4CAC-8C22-4D1B0246B0E6}">
      <dsp:nvSpPr>
        <dsp:cNvPr id="0" name=""/>
        <dsp:cNvSpPr/>
      </dsp:nvSpPr>
      <dsp:spPr>
        <a:xfrm>
          <a:off x="0" y="1377268"/>
          <a:ext cx="840337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/>
              </a:solidFill>
            </a:rPr>
            <a:t>Additive manufacturing of complex parts</a:t>
          </a:r>
          <a:endParaRPr lang="en-IN" sz="2500" kern="1200" dirty="0">
            <a:solidFill>
              <a:schemeClr val="tx2"/>
            </a:solidFill>
          </a:endParaRPr>
        </a:p>
      </dsp:txBody>
      <dsp:txXfrm>
        <a:off x="29271" y="1406539"/>
        <a:ext cx="8344833" cy="541083"/>
      </dsp:txXfrm>
    </dsp:sp>
    <dsp:sp modelId="{42FF8BC5-B3A1-41E4-B62E-531D71E500D3}">
      <dsp:nvSpPr>
        <dsp:cNvPr id="0" name=""/>
        <dsp:cNvSpPr/>
      </dsp:nvSpPr>
      <dsp:spPr>
        <a:xfrm>
          <a:off x="0" y="2048894"/>
          <a:ext cx="840337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/>
              </a:solidFill>
            </a:rPr>
            <a:t>Machines as a service</a:t>
          </a:r>
        </a:p>
      </dsp:txBody>
      <dsp:txXfrm>
        <a:off x="29271" y="2078165"/>
        <a:ext cx="8344833" cy="541083"/>
      </dsp:txXfrm>
    </dsp:sp>
    <dsp:sp modelId="{40E71EED-F49A-456A-8C29-07CE7CF24302}">
      <dsp:nvSpPr>
        <dsp:cNvPr id="0" name=""/>
        <dsp:cNvSpPr/>
      </dsp:nvSpPr>
      <dsp:spPr>
        <a:xfrm>
          <a:off x="0" y="2720519"/>
          <a:ext cx="840337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/>
              </a:solidFill>
            </a:rPr>
            <a:t>Big data drive quality control</a:t>
          </a:r>
        </a:p>
      </dsp:txBody>
      <dsp:txXfrm>
        <a:off x="29271" y="2749790"/>
        <a:ext cx="8344833" cy="541083"/>
      </dsp:txXfrm>
    </dsp:sp>
    <dsp:sp modelId="{1F029CD0-4F9D-48F3-B186-0F9EE0933334}">
      <dsp:nvSpPr>
        <dsp:cNvPr id="0" name=""/>
        <dsp:cNvSpPr/>
      </dsp:nvSpPr>
      <dsp:spPr>
        <a:xfrm>
          <a:off x="0" y="3392144"/>
          <a:ext cx="840337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/>
              </a:solidFill>
            </a:rPr>
            <a:t>Production line simulation</a:t>
          </a:r>
        </a:p>
      </dsp:txBody>
      <dsp:txXfrm>
        <a:off x="29271" y="3421415"/>
        <a:ext cx="8344833" cy="541083"/>
      </dsp:txXfrm>
    </dsp:sp>
    <dsp:sp modelId="{92ACF1E2-0064-42B1-9C43-0E82E3512B70}">
      <dsp:nvSpPr>
        <dsp:cNvPr id="0" name=""/>
        <dsp:cNvSpPr/>
      </dsp:nvSpPr>
      <dsp:spPr>
        <a:xfrm>
          <a:off x="0" y="4063769"/>
          <a:ext cx="8403375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/>
              </a:solidFill>
            </a:rPr>
            <a:t>Smart supply network</a:t>
          </a:r>
        </a:p>
      </dsp:txBody>
      <dsp:txXfrm>
        <a:off x="29271" y="4093040"/>
        <a:ext cx="8344833" cy="54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70571-6C99-8C47-A816-1B8CF5B22490}" type="datetimeFigureOut">
              <a:rPr lang="it-IT" smtClean="0"/>
              <a:t>15/12/18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42AA-7622-8C41-AACE-81F6B67B566A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3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B4BCF-3A1D-44D3-90DF-D617A60D2F04}" type="datetimeFigureOut">
              <a:rPr lang="it-IT" smtClean="0"/>
              <a:t>15/12/18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BA4B6-8063-4FF9-AA1D-640C94F1C1E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46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785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555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535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3a1febf45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3a1febf45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42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779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953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24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261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6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052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Cyber-physical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Increased velocity through the Research-Development-Innovation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E4B04-C646-4FA0-A163-3256877985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8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D5EB6E-8B95-4409-9BC0-06B1BB83924B}" type="datetime1">
              <a:rPr lang="en-GB" smtClean="0"/>
              <a:t>15/12/18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2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94AE6A6-2E31-401C-8FD1-3BC86455563A}" type="datetime1">
              <a:rPr lang="en-GB" smtClean="0"/>
              <a:t>15/12/18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6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F27DC6D-6857-4C54-A035-22D2F497C3D6}" type="datetime1">
              <a:rPr lang="en-GB" smtClean="0"/>
              <a:t>15/12/18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37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3E42CB0-EC5D-4BB3-9245-C5415ABF6270}" type="datetime1">
              <a:rPr lang="en-GB" smtClean="0"/>
              <a:t>15/12/18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EA0CCE-5454-4311-93EB-2A54A756990C}" type="datetime1">
              <a:rPr lang="en-GB" smtClean="0"/>
              <a:t>15/12/18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6231CDD-25C2-486D-B658-A5061491D0CC}" type="datetime1">
              <a:rPr lang="en-GB" smtClean="0"/>
              <a:t>15/12/18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7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F5D084-B8A5-41A7-A2B0-BFBF4D95F591}" type="datetime1">
              <a:rPr lang="en-GB" smtClean="0"/>
              <a:t>15/12/18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14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D26A107-54AA-4C2E-8B8E-F17622BEC593}" type="datetime1">
              <a:rPr lang="en-GB" smtClean="0"/>
              <a:t>15/12/18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7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286AED-EA8B-4344-BE1B-B510CAD0C6C1}" type="datetime1">
              <a:rPr lang="en-GB" smtClean="0"/>
              <a:t>15/12/18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CB319C-679A-4625-A86B-408864438CD4}" type="datetime1">
              <a:rPr lang="en-GB" smtClean="0"/>
              <a:t>15/12/18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3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CD409A-FA0C-43C2-A248-B5D7894D6543}" type="datetime1">
              <a:rPr lang="en-GB" smtClean="0"/>
              <a:t>15/12/18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FCE7C4-87A5-4409-97D1-7E45D773F3E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31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22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hyperlink" Target="http://www.unive.it/nqcontent.cfm?a_id=10497" TargetMode="Externa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hyperlink" Target="http://www.unive.it/nqcontent.cfm?a_id=10497" TargetMode="Externa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hyperlink" Target="http://www.unive.it/nqcontent.cfm?a_id=10497" TargetMode="External"/><Relationship Id="rId7" Type="http://schemas.openxmlformats.org/officeDocument/2006/relationships/image" Target="../media/image15.jpeg"/><Relationship Id="rId8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hyperlink" Target="http://www.unive.it/nqcontent.cfm?a_id=10497" TargetMode="Externa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hyperlink" Target="http://www.unive.it/nqcontent.cfm?a_id=10497" TargetMode="Externa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hyperlink" Target="http://www.unive.it/nqcontent.cfm?a_id=10497" TargetMode="Externa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hyperlink" Target="http://www.unive.it/nqcontent.cfm?a_id=10497" TargetMode="Externa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hyperlink" Target="http://www.unive.it/nqcontent.cfm?a_id=10497" TargetMode="External"/><Relationship Id="rId7" Type="http://schemas.openxmlformats.org/officeDocument/2006/relationships/image" Target="../media/image15.jpeg"/><Relationship Id="rId8" Type="http://schemas.openxmlformats.org/officeDocument/2006/relationships/chart" Target="../charts/chart3.xml"/><Relationship Id="rId9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hyperlink" Target="http://www.unive.it/nqcontent.cfm?a_id=10497" TargetMode="Externa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ecd-futureofjobs.or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rOFO64VRCE" TargetMode="External"/><Relationship Id="rId4" Type="http://schemas.openxmlformats.org/officeDocument/2006/relationships/image" Target="../media/image20.jp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hyperlink" Target="https://www.youtube.com/watch?v=blrP5-SfcY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949158" y="1700809"/>
            <a:ext cx="9874988" cy="252990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25" tIns="45713" rIns="91425" bIns="45713" rtlCol="0">
            <a:spAutoFit/>
          </a:bodyPr>
          <a:lstStyle/>
          <a:p>
            <a:pPr marL="0" indent="0">
              <a:buNone/>
            </a:pPr>
            <a:r>
              <a:rPr lang="it-IT" sz="3600" dirty="0">
                <a:solidFill>
                  <a:srgbClr val="3366FF"/>
                </a:solidFill>
              </a:rPr>
              <a:t>Industria 4.0, internazionalizzazione delle imprese e implicazioni per lo sviluppo di </a:t>
            </a:r>
            <a:r>
              <a:rPr lang="it-IT" sz="3600" dirty="0" smtClean="0">
                <a:solidFill>
                  <a:srgbClr val="3366FF"/>
                </a:solidFill>
              </a:rPr>
              <a:t>nuove competenze</a:t>
            </a:r>
            <a:endParaRPr lang="it-IT" sz="3600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 smtClean="0"/>
              <a:t>Mario </a:t>
            </a:r>
            <a:r>
              <a:rPr lang="it-IT" sz="3600" dirty="0"/>
              <a:t>Volpe, Università Ca’ </a:t>
            </a:r>
            <a:r>
              <a:rPr lang="it-IT" sz="3600" dirty="0" err="1"/>
              <a:t>Foscari</a:t>
            </a:r>
            <a:r>
              <a:rPr lang="it-IT" sz="3600" dirty="0"/>
              <a:t> </a:t>
            </a:r>
            <a:r>
              <a:rPr lang="it-IT" sz="3600" dirty="0" smtClean="0"/>
              <a:t>Venezia</a:t>
            </a:r>
            <a:endParaRPr lang="en-GB" sz="2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511" y="-1"/>
            <a:ext cx="8628649" cy="170134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83850" y="4406166"/>
            <a:ext cx="10604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CONVEGNO</a:t>
            </a:r>
          </a:p>
          <a:p>
            <a:r>
              <a:rPr lang="it-IT" sz="3200" dirty="0"/>
              <a:t>Fare impresa e trovare lavoro per il mercato </a:t>
            </a:r>
            <a:r>
              <a:rPr lang="it-IT" sz="3200" dirty="0" smtClean="0"/>
              <a:t>globale Quali </a:t>
            </a:r>
            <a:r>
              <a:rPr lang="it-IT" sz="3200" dirty="0"/>
              <a:t>competenze e innovazioni?</a:t>
            </a:r>
          </a:p>
          <a:p>
            <a:r>
              <a:rPr lang="it-IT" sz="2400" dirty="0">
                <a:solidFill>
                  <a:srgbClr val="FF0000"/>
                </a:solidFill>
              </a:rPr>
              <a:t>Sabato 15 dicembre 2018, ore </a:t>
            </a:r>
            <a:r>
              <a:rPr lang="it-IT" sz="2400" dirty="0" smtClean="0">
                <a:solidFill>
                  <a:srgbClr val="FF0000"/>
                </a:solidFill>
              </a:rPr>
              <a:t>10.30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Aula </a:t>
            </a:r>
            <a:r>
              <a:rPr lang="it-IT" sz="2400" dirty="0">
                <a:solidFill>
                  <a:srgbClr val="FF0000"/>
                </a:solidFill>
              </a:rPr>
              <a:t>Magna Istituto </a:t>
            </a:r>
            <a:r>
              <a:rPr lang="it-IT" sz="2400" dirty="0" err="1">
                <a:solidFill>
                  <a:srgbClr val="FF0000"/>
                </a:solidFill>
              </a:rPr>
              <a:t>Riccati</a:t>
            </a:r>
            <a:r>
              <a:rPr lang="it-IT" sz="2400" dirty="0">
                <a:solidFill>
                  <a:srgbClr val="FF0000"/>
                </a:solidFill>
              </a:rPr>
              <a:t>-</a:t>
            </a:r>
            <a:r>
              <a:rPr lang="it-IT" sz="2400" dirty="0" smtClean="0">
                <a:solidFill>
                  <a:srgbClr val="FF0000"/>
                </a:solidFill>
              </a:rPr>
              <a:t>Luzzatti  </a:t>
            </a:r>
            <a:r>
              <a:rPr lang="it-IT" sz="2400" dirty="0">
                <a:solidFill>
                  <a:srgbClr val="FF0000"/>
                </a:solidFill>
              </a:rPr>
              <a:t>Piazza della Vittoria 3-4, Treviso</a:t>
            </a:r>
            <a:endParaRPr lang="en-US" sz="2400" dirty="0">
              <a:solidFill>
                <a:srgbClr val="FF0000"/>
              </a:solidFill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0985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542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Smile Curve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56" y="1082173"/>
            <a:ext cx="10691395" cy="565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8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1467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33" y="1417747"/>
            <a:ext cx="10346067" cy="501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7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8151" y="6157809"/>
            <a:ext cx="2153546" cy="6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3" y="599913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96975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600202"/>
            <a:ext cx="8947611" cy="41352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Knowledge and diffusion of digital technologies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Enabling factors</a:t>
            </a:r>
          </a:p>
          <a:p>
            <a:pPr lvl="1" indent="-342900"/>
            <a:r>
              <a:rPr lang="en-GB" sz="2000" dirty="0"/>
              <a:t>Human capital</a:t>
            </a:r>
          </a:p>
          <a:p>
            <a:pPr lvl="1" indent="-342900"/>
            <a:r>
              <a:rPr lang="en-GB" sz="2000" dirty="0"/>
              <a:t>Internationalization</a:t>
            </a:r>
          </a:p>
          <a:p>
            <a:pPr lvl="1" indent="-342900"/>
            <a:r>
              <a:rPr lang="en-GB" sz="2000" dirty="0"/>
              <a:t>Financial </a:t>
            </a:r>
            <a:r>
              <a:rPr lang="en-GB" sz="2000" dirty="0" smtClean="0"/>
              <a:t>structure</a:t>
            </a:r>
          </a:p>
          <a:p>
            <a:pPr marL="571500" indent="-571500">
              <a:buFont typeface="+mj-lt"/>
              <a:buAutoNum type="arabicPeriod"/>
            </a:pPr>
            <a:r>
              <a:rPr lang="en-GB" sz="2800" dirty="0" smtClean="0"/>
              <a:t>Impact on firms’ performance</a:t>
            </a:r>
            <a:endParaRPr lang="en-GB" sz="2800" dirty="0"/>
          </a:p>
          <a:p>
            <a:pPr lvl="1" indent="-342900"/>
            <a:r>
              <a:rPr lang="en-GB" sz="2000" dirty="0" smtClean="0"/>
              <a:t>Productivity</a:t>
            </a:r>
          </a:p>
          <a:p>
            <a:pPr lvl="1" indent="-342900"/>
            <a:r>
              <a:rPr lang="en-GB" sz="2000" dirty="0" smtClean="0"/>
              <a:t>Profitability</a:t>
            </a:r>
          </a:p>
          <a:p>
            <a:pPr lvl="1" indent="-342900"/>
            <a:r>
              <a:rPr lang="en-GB" sz="2000" dirty="0" smtClean="0"/>
              <a:t>Distribution among stakeholders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697" y="187394"/>
            <a:ext cx="8849008" cy="1153375"/>
          </a:xfrm>
        </p:spPr>
        <p:txBody>
          <a:bodyPr anchor="b">
            <a:normAutofit/>
          </a:bodyPr>
          <a:lstStyle/>
          <a:p>
            <a:pPr algn="r"/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Una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ricerca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Ca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’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Foscari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547395" y="6157809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1537252" y="443486"/>
            <a:ext cx="2438400" cy="8972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llout: linea con bordo e barra in risalto 9"/>
          <p:cNvSpPr/>
          <p:nvPr/>
        </p:nvSpPr>
        <p:spPr>
          <a:xfrm>
            <a:off x="7330844" y="2556019"/>
            <a:ext cx="3154018" cy="2902226"/>
          </a:xfrm>
          <a:prstGeom prst="accentBorderCallout1">
            <a:avLst>
              <a:gd name="adj1" fmla="val 18750"/>
              <a:gd name="adj2" fmla="val -8333"/>
              <a:gd name="adj3" fmla="val -12445"/>
              <a:gd name="adj4" fmla="val -39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Robotics/automation</a:t>
            </a:r>
          </a:p>
          <a:p>
            <a:pPr algn="ctr"/>
            <a:r>
              <a:rPr lang="en-GB" sz="2000"/>
              <a:t>Industrial Internet of Things</a:t>
            </a:r>
          </a:p>
          <a:p>
            <a:pPr algn="ctr"/>
            <a:r>
              <a:rPr lang="en-GB" sz="2000"/>
              <a:t>Smart products</a:t>
            </a:r>
          </a:p>
          <a:p>
            <a:pPr algn="ctr"/>
            <a:r>
              <a:rPr lang="en-GB" sz="2000"/>
              <a:t>3D printing</a:t>
            </a:r>
          </a:p>
          <a:p>
            <a:pPr algn="ctr"/>
            <a:r>
              <a:rPr lang="en-GB" sz="2000"/>
              <a:t>Mixed reality</a:t>
            </a:r>
          </a:p>
          <a:p>
            <a:pPr algn="ctr"/>
            <a:r>
              <a:rPr lang="en-GB" sz="2000"/>
              <a:t>Big data</a:t>
            </a:r>
          </a:p>
          <a:p>
            <a:pPr algn="ctr"/>
            <a:r>
              <a:rPr lang="en-GB" sz="2000"/>
              <a:t>Virtualization of IT systems</a:t>
            </a:r>
          </a:p>
        </p:txBody>
      </p:sp>
    </p:spTree>
    <p:extLst>
      <p:ext uri="{BB962C8B-B14F-4D97-AF65-F5344CB8AC3E}">
        <p14:creationId xmlns:p14="http://schemas.microsoft.com/office/powerpoint/2010/main" val="126475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8151" y="6157809"/>
            <a:ext cx="2153546" cy="6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3" y="599913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96975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697" y="187394"/>
            <a:ext cx="8849008" cy="1153375"/>
          </a:xfrm>
        </p:spPr>
        <p:txBody>
          <a:bodyPr anchor="b">
            <a:normAutofit/>
          </a:bodyPr>
          <a:lstStyle/>
          <a:p>
            <a:pPr algn="r"/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</a:rPr>
              <a:t>Piano </a:t>
            </a:r>
            <a:r>
              <a:rPr lang="en-GB" sz="3600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tx2">
                    <a:lumMod val="75000"/>
                  </a:schemeClr>
                </a:solidFill>
              </a:rPr>
              <a:t>ricerca</a:t>
            </a:r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547395" y="6157809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1537252" y="443486"/>
            <a:ext cx="2438400" cy="8972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03079"/>
              </p:ext>
            </p:extLst>
          </p:nvPr>
        </p:nvGraphicFramePr>
        <p:xfrm>
          <a:off x="1883595" y="2278651"/>
          <a:ext cx="3374205" cy="14833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58105">
                  <a:extLst>
                    <a:ext uri="{9D8B030D-6E8A-4147-A177-3AD203B41FA5}">
                      <a16:colId xmlns:a16="http://schemas.microsoft.com/office/drawing/2014/main" xmlns="" val="291541359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696957648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xmlns="" val="2992711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2016</a:t>
                      </a:r>
                      <a:endParaRPr lang="en-GB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/>
                        <a:t>Quest</a:t>
                      </a:r>
                      <a:endParaRPr lang="en-GB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err="1" smtClean="0"/>
                        <a:t>Resp</a:t>
                      </a:r>
                      <a:endParaRPr lang="en-GB" sz="18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49045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Manufacturing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8.010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633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089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507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8016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Tertiary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/>
                        <a:t>2.810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207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26147547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349616" y="4607041"/>
            <a:ext cx="4146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Links with micro-data:</a:t>
            </a:r>
          </a:p>
          <a:p>
            <a:pPr marL="285750" indent="-285750">
              <a:buFontTx/>
              <a:buChar char="-"/>
            </a:pPr>
            <a:r>
              <a:rPr lang="it-IT" sz="2000" dirty="0" smtClean="0"/>
              <a:t>Human Capital </a:t>
            </a:r>
            <a:r>
              <a:rPr lang="mr-IN" sz="2000" dirty="0" smtClean="0"/>
              <a:t>–</a:t>
            </a:r>
            <a:r>
              <a:rPr lang="it-IT" sz="2000" dirty="0" smtClean="0"/>
              <a:t> SILV</a:t>
            </a:r>
          </a:p>
          <a:p>
            <a:pPr marL="285750" indent="-285750">
              <a:buFontTx/>
              <a:buChar char="-"/>
            </a:pPr>
            <a:r>
              <a:rPr lang="it-IT" sz="2000" dirty="0" smtClean="0"/>
              <a:t>Export/Import – Istat-</a:t>
            </a:r>
            <a:r>
              <a:rPr lang="it-IT" sz="2000" dirty="0" err="1" smtClean="0"/>
              <a:t>Unioncamere</a:t>
            </a:r>
            <a:endParaRPr lang="it-IT" sz="2000" dirty="0" smtClean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Financial </a:t>
            </a:r>
            <a:r>
              <a:rPr lang="it-IT" sz="2000" dirty="0" err="1" smtClean="0"/>
              <a:t>structure</a:t>
            </a:r>
            <a:r>
              <a:rPr lang="it-IT" sz="2000" dirty="0" smtClean="0"/>
              <a:t> – AIDA</a:t>
            </a:r>
            <a:endParaRPr lang="it-IT" sz="2000" dirty="0"/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539260"/>
              </p:ext>
            </p:extLst>
          </p:nvPr>
        </p:nvGraphicFramePr>
        <p:xfrm>
          <a:off x="6341295" y="2291351"/>
          <a:ext cx="3374205" cy="7416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58105">
                  <a:extLst>
                    <a:ext uri="{9D8B030D-6E8A-4147-A177-3AD203B41FA5}">
                      <a16:colId xmlns:a16="http://schemas.microsoft.com/office/drawing/2014/main" xmlns="" val="291541359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696957648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xmlns="" val="2992711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2017</a:t>
                      </a:r>
                      <a:endParaRPr lang="en-GB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/>
                        <a:t>Quest</a:t>
                      </a:r>
                      <a:endParaRPr lang="en-GB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err="1" smtClean="0"/>
                        <a:t>Resp</a:t>
                      </a:r>
                      <a:endParaRPr lang="en-GB" sz="18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49045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Manufacturing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/>
                        <a:t>1.074</a:t>
                      </a:r>
                      <a:endParaRPr lang="en-GB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/>
                        <a:t>1.033</a:t>
                      </a:r>
                      <a:endParaRPr lang="en-GB" sz="18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0896917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879600" y="3860800"/>
            <a:ext cx="337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source: CCIAA TV-BL</a:t>
            </a:r>
          </a:p>
          <a:p>
            <a:r>
              <a:rPr lang="en-GB" dirty="0" smtClean="0"/>
              <a:t>Stat. Model: </a:t>
            </a:r>
            <a:r>
              <a:rPr lang="en-GB" dirty="0" err="1" smtClean="0"/>
              <a:t>Logit</a:t>
            </a:r>
            <a:endParaRPr lang="en-GB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311900" y="3263900"/>
            <a:ext cx="379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source: </a:t>
            </a:r>
            <a:r>
              <a:rPr lang="en-GB" dirty="0" err="1" smtClean="0"/>
              <a:t>Unioncamere</a:t>
            </a:r>
            <a:r>
              <a:rPr lang="en-GB" dirty="0" smtClean="0"/>
              <a:t> Veneto</a:t>
            </a:r>
          </a:p>
          <a:p>
            <a:r>
              <a:rPr lang="en-GB" dirty="0" smtClean="0"/>
              <a:t>Stat. Model: Panel 2007-2016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4165600" y="4610100"/>
            <a:ext cx="4368800" cy="1447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0000"/>
                </a:schemeClr>
              </a:gs>
              <a:gs pos="80000">
                <a:schemeClr val="accent1">
                  <a:shade val="93000"/>
                  <a:satMod val="130000"/>
                  <a:alpha val="10000"/>
                </a:schemeClr>
              </a:gs>
              <a:gs pos="100000">
                <a:schemeClr val="accent1">
                  <a:shade val="94000"/>
                  <a:satMod val="135000"/>
                  <a:alpha val="1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8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8151" y="6157809"/>
            <a:ext cx="2153546" cy="6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3" y="599913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96975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600202"/>
            <a:ext cx="8947611" cy="4135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Conoscenza</a:t>
            </a:r>
            <a:r>
              <a:rPr lang="en-GB" dirty="0" smtClean="0"/>
              <a:t> e </a:t>
            </a:r>
            <a:r>
              <a:rPr lang="en-GB" dirty="0" err="1" smtClean="0"/>
              <a:t>adozione</a:t>
            </a:r>
            <a:r>
              <a:rPr lang="en-GB" dirty="0" smtClean="0"/>
              <a:t> di </a:t>
            </a:r>
            <a:r>
              <a:rPr lang="en-GB" dirty="0" err="1" smtClean="0"/>
              <a:t>tecnologie</a:t>
            </a:r>
            <a:r>
              <a:rPr lang="en-GB" dirty="0" smtClean="0"/>
              <a:t> I 4.0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547395" y="6157809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1537252" y="443486"/>
            <a:ext cx="2438400" cy="8972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282360"/>
              </p:ext>
            </p:extLst>
          </p:nvPr>
        </p:nvGraphicFramePr>
        <p:xfrm>
          <a:off x="2630423" y="2308437"/>
          <a:ext cx="6749001" cy="342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8676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8151" y="6157809"/>
            <a:ext cx="2153546" cy="6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3" y="599913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96975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600202"/>
            <a:ext cx="8947611" cy="4135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Human capital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697" y="187394"/>
            <a:ext cx="8849008" cy="1153375"/>
          </a:xfrm>
        </p:spPr>
        <p:txBody>
          <a:bodyPr anchor="b">
            <a:normAutofit/>
          </a:bodyPr>
          <a:lstStyle/>
          <a:p>
            <a:pPr algn="r"/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Fattori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abilitanti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547395" y="6157809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1537252" y="443486"/>
            <a:ext cx="2438400" cy="8972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141453"/>
              </p:ext>
            </p:extLst>
          </p:nvPr>
        </p:nvGraphicFramePr>
        <p:xfrm>
          <a:off x="1540693" y="2376003"/>
          <a:ext cx="8944169" cy="322478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630498">
                  <a:extLst>
                    <a:ext uri="{9D8B030D-6E8A-4147-A177-3AD203B41FA5}">
                      <a16:colId xmlns:a16="http://schemas.microsoft.com/office/drawing/2014/main" xmlns="" val="2444575445"/>
                    </a:ext>
                  </a:extLst>
                </a:gridCol>
                <a:gridCol w="821501">
                  <a:extLst>
                    <a:ext uri="{9D8B030D-6E8A-4147-A177-3AD203B41FA5}">
                      <a16:colId xmlns:a16="http://schemas.microsoft.com/office/drawing/2014/main" xmlns="" val="3077867385"/>
                    </a:ext>
                  </a:extLst>
                </a:gridCol>
                <a:gridCol w="1000423">
                  <a:extLst>
                    <a:ext uri="{9D8B030D-6E8A-4147-A177-3AD203B41FA5}">
                      <a16:colId xmlns:a16="http://schemas.microsoft.com/office/drawing/2014/main" xmlns="" val="2228995192"/>
                    </a:ext>
                  </a:extLst>
                </a:gridCol>
                <a:gridCol w="783986">
                  <a:extLst>
                    <a:ext uri="{9D8B030D-6E8A-4147-A177-3AD203B41FA5}">
                      <a16:colId xmlns:a16="http://schemas.microsoft.com/office/drawing/2014/main" xmlns="" val="4119572218"/>
                    </a:ext>
                  </a:extLst>
                </a:gridCol>
                <a:gridCol w="1033129">
                  <a:extLst>
                    <a:ext uri="{9D8B030D-6E8A-4147-A177-3AD203B41FA5}">
                      <a16:colId xmlns:a16="http://schemas.microsoft.com/office/drawing/2014/main" xmlns="" val="930446219"/>
                    </a:ext>
                  </a:extLst>
                </a:gridCol>
                <a:gridCol w="820540">
                  <a:extLst>
                    <a:ext uri="{9D8B030D-6E8A-4147-A177-3AD203B41FA5}">
                      <a16:colId xmlns:a16="http://schemas.microsoft.com/office/drawing/2014/main" xmlns="" val="3456127032"/>
                    </a:ext>
                  </a:extLst>
                </a:gridCol>
                <a:gridCol w="1033129">
                  <a:extLst>
                    <a:ext uri="{9D8B030D-6E8A-4147-A177-3AD203B41FA5}">
                      <a16:colId xmlns:a16="http://schemas.microsoft.com/office/drawing/2014/main" xmlns="" val="493818728"/>
                    </a:ext>
                  </a:extLst>
                </a:gridCol>
                <a:gridCol w="820540">
                  <a:extLst>
                    <a:ext uri="{9D8B030D-6E8A-4147-A177-3AD203B41FA5}">
                      <a16:colId xmlns:a16="http://schemas.microsoft.com/office/drawing/2014/main" xmlns="" val="378402900"/>
                    </a:ext>
                  </a:extLst>
                </a:gridCol>
                <a:gridCol w="1000423">
                  <a:extLst>
                    <a:ext uri="{9D8B030D-6E8A-4147-A177-3AD203B41FA5}">
                      <a16:colId xmlns:a16="http://schemas.microsoft.com/office/drawing/2014/main" xmlns="" val="27012748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Manufacturing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Construction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Tertiary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Total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7027452"/>
                  </a:ext>
                </a:extLst>
              </a:tr>
              <a:tr h="374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Digital users</a:t>
                      </a:r>
                      <a:endParaRPr lang="en-GB" sz="16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Digital non-users</a:t>
                      </a:r>
                      <a:endParaRPr lang="en-GB" sz="16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Digital users</a:t>
                      </a:r>
                      <a:endParaRPr lang="en-GB" sz="16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Digital non-users</a:t>
                      </a:r>
                      <a:endParaRPr lang="en-GB" sz="16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Digital users</a:t>
                      </a:r>
                      <a:endParaRPr lang="en-GB" sz="16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Digital non-users</a:t>
                      </a:r>
                      <a:endParaRPr lang="en-GB" sz="16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Digital users</a:t>
                      </a:r>
                      <a:endParaRPr lang="en-GB" sz="16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Digital non-users</a:t>
                      </a:r>
                      <a:endParaRPr lang="en-GB" sz="160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55742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No skilled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12,31%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10,91%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10,64%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16,65%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0,49%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3,88%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10,90%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10,80%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93551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High skilled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24,85%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21,35%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31,91%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14,01%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62,26%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30,56%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29,42%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21,51%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483140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Medium skilled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16,65%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16,93%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21,28%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13,53%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34,71%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54,96%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18,93%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19,44%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14095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Low skilled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46,18%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50,81%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36,17%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55,81%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2,55%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10,60%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40,75%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48,25%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74568122"/>
                  </a:ext>
                </a:extLst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85364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school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45,02%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42,61%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45,47%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30,78%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56,92%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49,69%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46,43%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42,33%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171651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Degree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14,70%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8,05%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15,41%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4,17%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38,06%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34,57%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17,47%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9,77%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454726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No education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1,87%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2,79%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2,98%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5,24%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0,45%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1,61%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1,77%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2,87%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14832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Compulsory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38,41%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46,54%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36,14%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59,81%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4,57%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14,13%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>
                          <a:effectLst/>
                        </a:rPr>
                        <a:t>34,33%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45,03%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66037693"/>
                  </a:ext>
                </a:extLst>
              </a:tr>
            </a:tbl>
          </a:graphicData>
        </a:graphic>
      </p:graphicFrame>
      <p:sp>
        <p:nvSpPr>
          <p:cNvPr id="11" name="Rettangolo 10"/>
          <p:cNvSpPr/>
          <p:nvPr/>
        </p:nvSpPr>
        <p:spPr>
          <a:xfrm>
            <a:off x="8734173" y="3347179"/>
            <a:ext cx="1577146" cy="29183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8727939" y="4784316"/>
            <a:ext cx="1577146" cy="2334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97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40695" y="1639342"/>
            <a:ext cx="8944167" cy="407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Fattori abilitanti: </a:t>
            </a:r>
            <a:r>
              <a:rPr lang="it-IT" u="sng" dirty="0"/>
              <a:t>capitale umano</a:t>
            </a:r>
          </a:p>
          <a:p>
            <a:pPr marL="0" indent="0">
              <a:buNone/>
            </a:pPr>
            <a:endParaRPr lang="it-IT" u="sng" dirty="0"/>
          </a:p>
        </p:txBody>
      </p:sp>
      <p:sp>
        <p:nvSpPr>
          <p:cNvPr id="13" name="TextBox 11"/>
          <p:cNvSpPr txBox="1"/>
          <p:nvPr/>
        </p:nvSpPr>
        <p:spPr>
          <a:xfrm>
            <a:off x="4581271" y="5984876"/>
            <a:ext cx="3453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2" y="5805453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81" y="5763578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026761" y="5817694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xmlns="" id="{63D3A651-438F-4314-9D11-40AE1F8507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792594"/>
              </p:ext>
            </p:extLst>
          </p:nvPr>
        </p:nvGraphicFramePr>
        <p:xfrm>
          <a:off x="1658201" y="2346331"/>
          <a:ext cx="5495014" cy="311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allout: linea con bordo e barra in risalto 15">
            <a:extLst>
              <a:ext uri="{FF2B5EF4-FFF2-40B4-BE49-F238E27FC236}">
                <a16:creationId xmlns:a16="http://schemas.microsoft.com/office/drawing/2014/main" xmlns="" id="{94F1425E-B19A-4FE0-8256-237770501B75}"/>
              </a:ext>
            </a:extLst>
          </p:cNvPr>
          <p:cNvSpPr/>
          <p:nvPr/>
        </p:nvSpPr>
        <p:spPr>
          <a:xfrm>
            <a:off x="7934371" y="2346331"/>
            <a:ext cx="2243298" cy="2183503"/>
          </a:xfrm>
          <a:prstGeom prst="accentBorderCallout1">
            <a:avLst>
              <a:gd name="adj1" fmla="val 18750"/>
              <a:gd name="adj2" fmla="val -8333"/>
              <a:gd name="adj3" fmla="val 41539"/>
              <a:gd name="adj4" fmla="val -33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Dei 1149 posti di lavoro creati tra il 2012-2014, 870 </a:t>
            </a:r>
            <a:r>
              <a:rPr lang="it-IT" dirty="0" smtClean="0"/>
              <a:t>(75%) sono </a:t>
            </a:r>
            <a:r>
              <a:rPr lang="it-IT" dirty="0"/>
              <a:t>collegabili alle imprese che utilizzano tecnologie digitali</a:t>
            </a:r>
          </a:p>
        </p:txBody>
      </p:sp>
    </p:spTree>
    <p:extLst>
      <p:ext uri="{BB962C8B-B14F-4D97-AF65-F5344CB8AC3E}">
        <p14:creationId xmlns:p14="http://schemas.microsoft.com/office/powerpoint/2010/main" val="353608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8151" y="6157809"/>
            <a:ext cx="2153546" cy="6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3" y="599913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96975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600202"/>
            <a:ext cx="8947611" cy="4135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Internationalization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697" y="187394"/>
            <a:ext cx="8849008" cy="1153375"/>
          </a:xfrm>
        </p:spPr>
        <p:txBody>
          <a:bodyPr anchor="b">
            <a:normAutofit/>
          </a:bodyPr>
          <a:lstStyle/>
          <a:p>
            <a:pPr algn="r"/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Fattori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abilitanti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547395" y="6157809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1537252" y="443486"/>
            <a:ext cx="2438400" cy="8972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02991"/>
              </p:ext>
            </p:extLst>
          </p:nvPr>
        </p:nvGraphicFramePr>
        <p:xfrm>
          <a:off x="1537252" y="2859496"/>
          <a:ext cx="9047793" cy="171754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808809">
                  <a:extLst>
                    <a:ext uri="{9D8B030D-6E8A-4147-A177-3AD203B41FA5}">
                      <a16:colId xmlns:a16="http://schemas.microsoft.com/office/drawing/2014/main" xmlns="" val="3413575351"/>
                    </a:ext>
                  </a:extLst>
                </a:gridCol>
                <a:gridCol w="1809746">
                  <a:extLst>
                    <a:ext uri="{9D8B030D-6E8A-4147-A177-3AD203B41FA5}">
                      <a16:colId xmlns:a16="http://schemas.microsoft.com/office/drawing/2014/main" xmlns="" val="396232783"/>
                    </a:ext>
                  </a:extLst>
                </a:gridCol>
                <a:gridCol w="1809746">
                  <a:extLst>
                    <a:ext uri="{9D8B030D-6E8A-4147-A177-3AD203B41FA5}">
                      <a16:colId xmlns:a16="http://schemas.microsoft.com/office/drawing/2014/main" xmlns="" val="3020496733"/>
                    </a:ext>
                  </a:extLst>
                </a:gridCol>
                <a:gridCol w="1809746">
                  <a:extLst>
                    <a:ext uri="{9D8B030D-6E8A-4147-A177-3AD203B41FA5}">
                      <a16:colId xmlns:a16="http://schemas.microsoft.com/office/drawing/2014/main" xmlns="" val="3556605054"/>
                    </a:ext>
                  </a:extLst>
                </a:gridCol>
                <a:gridCol w="1809746">
                  <a:extLst>
                    <a:ext uri="{9D8B030D-6E8A-4147-A177-3AD203B41FA5}">
                      <a16:colId xmlns:a16="http://schemas.microsoft.com/office/drawing/2014/main" xmlns="" val="376649873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 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Export 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Import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99032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Digital users</a:t>
                      </a:r>
                      <a:endParaRPr lang="en-GB" sz="1800" i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Digital non-users</a:t>
                      </a:r>
                      <a:endParaRPr lang="en-GB" sz="1800" i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Digital users</a:t>
                      </a:r>
                      <a:endParaRPr lang="en-GB" sz="1800" i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effectLst/>
                        </a:rPr>
                        <a:t>Digial non-users</a:t>
                      </a:r>
                      <a:endParaRPr lang="en-GB" sz="1800" i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55695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Construction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30,35%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8,66%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48,51%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10,59%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755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Manufacturing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73,69%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58,27%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57,95%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47,39%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46977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Tertiary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8,98%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3,70%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>
                          <a:effectLst/>
                        </a:rPr>
                        <a:t>5,83%</a:t>
                      </a:r>
                      <a:endParaRPr lang="en-GB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8,30%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8736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42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8151" y="6157809"/>
            <a:ext cx="2153546" cy="6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3" y="599913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96975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600202"/>
            <a:ext cx="8947611" cy="4135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Performance &amp; financial </a:t>
            </a:r>
            <a:r>
              <a:rPr lang="en-GB" dirty="0"/>
              <a:t>structure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697" y="187394"/>
            <a:ext cx="8849008" cy="1153375"/>
          </a:xfrm>
        </p:spPr>
        <p:txBody>
          <a:bodyPr anchor="b">
            <a:normAutofit/>
          </a:bodyPr>
          <a:lstStyle/>
          <a:p>
            <a:pPr algn="r"/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Fattori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abilitanti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547395" y="6157809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1537252" y="443486"/>
            <a:ext cx="2438400" cy="8972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38826"/>
              </p:ext>
            </p:extLst>
          </p:nvPr>
        </p:nvGraphicFramePr>
        <p:xfrm>
          <a:off x="1547395" y="2684626"/>
          <a:ext cx="8947611" cy="280416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932703">
                  <a:extLst>
                    <a:ext uri="{9D8B030D-6E8A-4147-A177-3AD203B41FA5}">
                      <a16:colId xmlns:a16="http://schemas.microsoft.com/office/drawing/2014/main" xmlns="" val="4043502077"/>
                    </a:ext>
                  </a:extLst>
                </a:gridCol>
                <a:gridCol w="932748">
                  <a:extLst>
                    <a:ext uri="{9D8B030D-6E8A-4147-A177-3AD203B41FA5}">
                      <a16:colId xmlns:a16="http://schemas.microsoft.com/office/drawing/2014/main" xmlns="" val="1042629860"/>
                    </a:ext>
                  </a:extLst>
                </a:gridCol>
                <a:gridCol w="1071908">
                  <a:extLst>
                    <a:ext uri="{9D8B030D-6E8A-4147-A177-3AD203B41FA5}">
                      <a16:colId xmlns:a16="http://schemas.microsoft.com/office/drawing/2014/main" xmlns="" val="1646052604"/>
                    </a:ext>
                  </a:extLst>
                </a:gridCol>
                <a:gridCol w="932748">
                  <a:extLst>
                    <a:ext uri="{9D8B030D-6E8A-4147-A177-3AD203B41FA5}">
                      <a16:colId xmlns:a16="http://schemas.microsoft.com/office/drawing/2014/main" xmlns="" val="3942525619"/>
                    </a:ext>
                  </a:extLst>
                </a:gridCol>
                <a:gridCol w="1071908">
                  <a:extLst>
                    <a:ext uri="{9D8B030D-6E8A-4147-A177-3AD203B41FA5}">
                      <a16:colId xmlns:a16="http://schemas.microsoft.com/office/drawing/2014/main" xmlns="" val="3247808781"/>
                    </a:ext>
                  </a:extLst>
                </a:gridCol>
                <a:gridCol w="933688">
                  <a:extLst>
                    <a:ext uri="{9D8B030D-6E8A-4147-A177-3AD203B41FA5}">
                      <a16:colId xmlns:a16="http://schemas.microsoft.com/office/drawing/2014/main" xmlns="" val="2654735998"/>
                    </a:ext>
                  </a:extLst>
                </a:gridCol>
                <a:gridCol w="1071908">
                  <a:extLst>
                    <a:ext uri="{9D8B030D-6E8A-4147-A177-3AD203B41FA5}">
                      <a16:colId xmlns:a16="http://schemas.microsoft.com/office/drawing/2014/main" xmlns="" val="2852727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Manufacturing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Construction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Tertiary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2814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Digital users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Digital non-users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Digital users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Digital non-users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Digital users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Digital non-users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4260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6,17%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4,78%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5,67%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1,90%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5,75%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1,79%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0817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13,65%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14,73%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19,61%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8,12%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23,71%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6,92%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3950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ROI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15,47%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15,70%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6,36%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1,35%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32,04%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3,86%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68238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 added per employee (va)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65,27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56,45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73,89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49,98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60,62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65,08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1389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leverage (L)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1,28%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1,52%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2,34%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1,29%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1,17%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2,07%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0579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Net financial position (nfp)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4.413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669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11.467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1.919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973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2738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debt/equity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1,03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0,82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0,70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1,80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0,47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1,37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110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95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8151" y="6157809"/>
            <a:ext cx="2153546" cy="6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3" y="599913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96975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600202"/>
            <a:ext cx="8947611" cy="413529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Digital </a:t>
            </a:r>
            <a:r>
              <a:rPr lang="en-GB" dirty="0"/>
              <a:t>users </a:t>
            </a:r>
            <a:r>
              <a:rPr lang="en-GB" dirty="0" err="1" smtClean="0"/>
              <a:t>hanno</a:t>
            </a:r>
            <a:r>
              <a:rPr lang="en-GB" dirty="0" smtClean="0"/>
              <a:t> </a:t>
            </a:r>
            <a:r>
              <a:rPr lang="en-GB" dirty="0" err="1" smtClean="0"/>
              <a:t>maggiore</a:t>
            </a:r>
            <a:r>
              <a:rPr lang="en-GB" dirty="0" smtClean="0"/>
              <a:t> </a:t>
            </a:r>
            <a:r>
              <a:rPr lang="en-GB" dirty="0" err="1" smtClean="0"/>
              <a:t>produttività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it-IT" dirty="0" smtClean="0"/>
              <a:t>……   usano più capitale proprio</a:t>
            </a:r>
          </a:p>
          <a:p>
            <a:pPr>
              <a:spcBef>
                <a:spcPts val="1200"/>
              </a:spcBef>
            </a:pPr>
            <a:r>
              <a:rPr lang="it-IT" dirty="0" smtClean="0"/>
              <a:t>……   redistribuiscono VA a favore del lavoro</a:t>
            </a:r>
            <a:endParaRPr lang="en-GB" dirty="0"/>
          </a:p>
          <a:p>
            <a:r>
              <a:rPr lang="it-IT" dirty="0" smtClean="0"/>
              <a:t>…….  Ottengono maggiori rendimenti finanziari solo nel medio periodo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697" y="187394"/>
            <a:ext cx="8849008" cy="1153375"/>
          </a:xfrm>
        </p:spPr>
        <p:txBody>
          <a:bodyPr anchor="b">
            <a:normAutofit/>
          </a:bodyPr>
          <a:lstStyle/>
          <a:p>
            <a:pPr algn="r"/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Fattori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abilitanti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547395" y="6157809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1537252" y="443486"/>
            <a:ext cx="2438400" cy="897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97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“</a:t>
            </a:r>
            <a:r>
              <a:rPr lang="en-US" dirty="0" err="1" smtClean="0"/>
              <a:t>rivoluzioni</a:t>
            </a:r>
            <a:r>
              <a:rPr lang="en-US" dirty="0" smtClean="0"/>
              <a:t>” </a:t>
            </a:r>
            <a:r>
              <a:rPr lang="en-US" dirty="0" err="1" smtClean="0"/>
              <a:t>industriali</a:t>
            </a:r>
            <a:endParaRPr lang="en-IN" dirty="0"/>
          </a:p>
        </p:txBody>
      </p:sp>
      <p:sp>
        <p:nvSpPr>
          <p:cNvPr id="5" name="Rechteck 6"/>
          <p:cNvSpPr/>
          <p:nvPr/>
        </p:nvSpPr>
        <p:spPr>
          <a:xfrm>
            <a:off x="9072331" y="2023346"/>
            <a:ext cx="2416008" cy="914450"/>
          </a:xfrm>
          <a:prstGeom prst="rect">
            <a:avLst/>
          </a:prstGeom>
          <a:solidFill>
            <a:srgbClr val="FFC000"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200" b="1" kern="0" dirty="0" smtClean="0">
                <a:latin typeface="Frutiger 45 Light" pitchFamily="34" charset="0"/>
                <a:ea typeface="ＭＳ Ｐゴシック" pitchFamily="1" charset="-128"/>
              </a:rPr>
              <a:t>4. </a:t>
            </a:r>
            <a:r>
              <a:rPr lang="en-US" altLang="de-DE" sz="1200" b="1" dirty="0" smtClean="0">
                <a:latin typeface="Frutiger 45 Light" charset="0"/>
              </a:rPr>
              <a:t>Industrial revolution</a:t>
            </a:r>
            <a:endParaRPr lang="en-US" sz="1200" b="1" kern="0" dirty="0" smtClean="0">
              <a:latin typeface="Frutiger 45 Light" pitchFamily="34" charset="0"/>
              <a:ea typeface="ＭＳ Ｐゴシック" pitchFamily="1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100" kern="0" dirty="0" smtClean="0">
                <a:latin typeface="Frutiger 45 Light" pitchFamily="34" charset="0"/>
                <a:ea typeface="ＭＳ Ｐゴシック" pitchFamily="1" charset="-128"/>
              </a:rPr>
              <a:t>Based on cyber-physical-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100" kern="0" dirty="0" smtClean="0">
                <a:latin typeface="Frutiger 45 Light" pitchFamily="34" charset="0"/>
                <a:ea typeface="ＭＳ Ｐゴシック" pitchFamily="1" charset="-128"/>
              </a:rPr>
              <a:t>systems</a:t>
            </a:r>
          </a:p>
        </p:txBody>
      </p:sp>
      <p:sp>
        <p:nvSpPr>
          <p:cNvPr id="6" name="Rechteck 24"/>
          <p:cNvSpPr/>
          <p:nvPr/>
        </p:nvSpPr>
        <p:spPr>
          <a:xfrm>
            <a:off x="6389310" y="2940304"/>
            <a:ext cx="5099031" cy="919316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de-DE" sz="1200" b="1" kern="0" dirty="0">
                <a:latin typeface="Frutiger 45 Light" pitchFamily="34" charset="0"/>
                <a:ea typeface="ＭＳ Ｐゴシック" pitchFamily="1" charset="-128"/>
              </a:rPr>
              <a:t>3. </a:t>
            </a:r>
            <a:r>
              <a:rPr lang="en-US" altLang="de-DE" sz="1200" b="1" dirty="0" smtClean="0">
                <a:latin typeface="Frutiger 45 Light" charset="0"/>
              </a:rPr>
              <a:t>Industrial revolution </a:t>
            </a:r>
            <a:endParaRPr lang="en-US" sz="1200" b="1" kern="0" dirty="0" smtClean="0">
              <a:latin typeface="Frutiger 45 Light" pitchFamily="34" charset="0"/>
              <a:ea typeface="ＭＳ Ｐゴシック" pitchFamily="1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100" kern="0" dirty="0" smtClean="0">
                <a:latin typeface="Frutiger 45 Light" pitchFamily="34" charset="0"/>
                <a:ea typeface="ＭＳ Ｐゴシック" pitchFamily="1" charset="-128"/>
              </a:rPr>
              <a:t>Through the use of electronics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100" kern="0" dirty="0" smtClean="0">
                <a:latin typeface="Frutiger 45 Light" pitchFamily="34" charset="0"/>
                <a:ea typeface="ＭＳ Ｐゴシック" pitchFamily="1" charset="-128"/>
              </a:rPr>
              <a:t>and IT further progression 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100" kern="0" dirty="0" smtClean="0">
                <a:latin typeface="Frutiger 45 Light" pitchFamily="34" charset="0"/>
                <a:ea typeface="ＭＳ Ｐゴシック" pitchFamily="1" charset="-128"/>
              </a:rPr>
              <a:t>autonomous production</a:t>
            </a:r>
          </a:p>
        </p:txBody>
      </p:sp>
      <p:sp>
        <p:nvSpPr>
          <p:cNvPr id="7" name="Rechteck 5"/>
          <p:cNvSpPr>
            <a:spLocks noChangeArrowheads="1"/>
          </p:cNvSpPr>
          <p:nvPr/>
        </p:nvSpPr>
        <p:spPr bwMode="auto">
          <a:xfrm>
            <a:off x="3554356" y="3862128"/>
            <a:ext cx="7933984" cy="96153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200" b="1" dirty="0" smtClean="0">
                <a:solidFill>
                  <a:srgbClr val="FFFFFF"/>
                </a:solidFill>
                <a:latin typeface="Frutiger 45 Light" charset="0"/>
              </a:rPr>
              <a:t>2. Industrial revolution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100" dirty="0" smtClean="0">
                <a:solidFill>
                  <a:srgbClr val="FFFFFF"/>
                </a:solidFill>
                <a:latin typeface="Frutiger 45 Light" charset="0"/>
              </a:rPr>
              <a:t>Introducing mass production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100" dirty="0" smtClean="0">
                <a:solidFill>
                  <a:srgbClr val="FFFFFF"/>
                </a:solidFill>
                <a:latin typeface="Frutiger 45 Light" charset="0"/>
              </a:rPr>
              <a:t>lines powered by electric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100" dirty="0" smtClean="0">
                <a:solidFill>
                  <a:srgbClr val="FFFFFF"/>
                </a:solidFill>
                <a:latin typeface="Frutiger 45 Light" charset="0"/>
              </a:rPr>
              <a:t>energy</a:t>
            </a:r>
            <a:endParaRPr lang="en-US" altLang="de-DE" sz="1100" dirty="0">
              <a:solidFill>
                <a:srgbClr val="FFFFFF"/>
              </a:solidFill>
              <a:latin typeface="Frutiger 45 Light" charset="0"/>
            </a:endParaRPr>
          </a:p>
        </p:txBody>
      </p:sp>
      <p:sp>
        <p:nvSpPr>
          <p:cNvPr id="8" name="Rechteck 4"/>
          <p:cNvSpPr>
            <a:spLocks noChangeArrowheads="1"/>
          </p:cNvSpPr>
          <p:nvPr/>
        </p:nvSpPr>
        <p:spPr bwMode="auto">
          <a:xfrm>
            <a:off x="719404" y="4772978"/>
            <a:ext cx="10768936" cy="9498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de-DE" altLang="de-DE" sz="1200" b="1" dirty="0" smtClean="0">
                <a:solidFill>
                  <a:srgbClr val="FFFFFF"/>
                </a:solidFill>
                <a:latin typeface="Frutiger 45 Light" charset="0"/>
              </a:rPr>
              <a:t>1</a:t>
            </a:r>
            <a:r>
              <a:rPr lang="en-US" altLang="de-DE" sz="1200" b="1" dirty="0" smtClean="0">
                <a:solidFill>
                  <a:srgbClr val="FFFFFF"/>
                </a:solidFill>
                <a:latin typeface="Frutiger 45 Light" charset="0"/>
              </a:rPr>
              <a:t>. Industrial revolution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100" dirty="0" smtClean="0">
                <a:solidFill>
                  <a:srgbClr val="FFFFFF"/>
                </a:solidFill>
                <a:latin typeface="Frutiger 45 Light" charset="0"/>
              </a:rPr>
              <a:t>Introducing mechanical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100" dirty="0" smtClean="0">
                <a:solidFill>
                  <a:srgbClr val="FFFFFF"/>
                </a:solidFill>
                <a:latin typeface="Frutiger 45 Light" charset="0"/>
              </a:rPr>
              <a:t>production machines powered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100" dirty="0" smtClean="0">
                <a:solidFill>
                  <a:srgbClr val="FFFFFF"/>
                </a:solidFill>
                <a:latin typeface="Frutiger 45 Light" charset="0"/>
              </a:rPr>
              <a:t>by water and steam</a:t>
            </a:r>
            <a:endParaRPr lang="en-US" altLang="de-DE" sz="1100" dirty="0">
              <a:solidFill>
                <a:srgbClr val="FFFFFF"/>
              </a:solidFill>
              <a:latin typeface="Frutiger 45 Light" charset="0"/>
            </a:endParaRPr>
          </a:p>
        </p:txBody>
      </p:sp>
      <p:cxnSp>
        <p:nvCxnSpPr>
          <p:cNvPr id="9" name="Gerade Verbindung mit Pfeil 78"/>
          <p:cNvCxnSpPr>
            <a:cxnSpLocks noChangeShapeType="1"/>
          </p:cNvCxnSpPr>
          <p:nvPr/>
        </p:nvCxnSpPr>
        <p:spPr bwMode="auto">
          <a:xfrm>
            <a:off x="9058612" y="2023346"/>
            <a:ext cx="8328" cy="3699458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feld 79"/>
          <p:cNvSpPr txBox="1">
            <a:spLocks noChangeArrowheads="1"/>
          </p:cNvSpPr>
          <p:nvPr/>
        </p:nvSpPr>
        <p:spPr bwMode="auto">
          <a:xfrm>
            <a:off x="1358615" y="5716086"/>
            <a:ext cx="1131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200" b="1" dirty="0" smtClean="0">
                <a:latin typeface="Frutiger 45 Light" charset="0"/>
              </a:rPr>
              <a:t>End of the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200" b="1" dirty="0" smtClean="0">
                <a:latin typeface="Frutiger 45 Light" charset="0"/>
              </a:rPr>
              <a:t>18th century</a:t>
            </a:r>
            <a:r>
              <a:rPr lang="de-DE" altLang="de-DE" sz="1200" b="1" dirty="0" smtClean="0">
                <a:latin typeface="Frutiger 45 Light" charset="0"/>
              </a:rPr>
              <a:t>.</a:t>
            </a:r>
            <a:endParaRPr lang="de-DE" altLang="de-DE" sz="1200" b="1" dirty="0">
              <a:latin typeface="Frutiger 45 Light" charset="0"/>
            </a:endParaRPr>
          </a:p>
        </p:txBody>
      </p:sp>
      <p:sp>
        <p:nvSpPr>
          <p:cNvPr id="11" name="Textfeld 80"/>
          <p:cNvSpPr txBox="1">
            <a:spLocks noChangeArrowheads="1"/>
          </p:cNvSpPr>
          <p:nvPr/>
        </p:nvSpPr>
        <p:spPr bwMode="auto">
          <a:xfrm>
            <a:off x="4332624" y="5724578"/>
            <a:ext cx="139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de-DE" sz="1200" b="1" dirty="0" smtClean="0">
                <a:latin typeface="Frutiger 45 Light" charset="0"/>
              </a:rPr>
              <a:t>Beginning of the 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de-DE" sz="1200" b="1" dirty="0" smtClean="0">
                <a:latin typeface="Frutiger 45 Light" charset="0"/>
              </a:rPr>
              <a:t>20th century</a:t>
            </a:r>
            <a:endParaRPr lang="en-US" altLang="de-DE" sz="1200" b="1" dirty="0">
              <a:latin typeface="Frutiger 45 Light" charset="0"/>
            </a:endParaRPr>
          </a:p>
        </p:txBody>
      </p:sp>
      <p:sp>
        <p:nvSpPr>
          <p:cNvPr id="12" name="Textfeld 81"/>
          <p:cNvSpPr txBox="1">
            <a:spLocks noChangeArrowheads="1"/>
          </p:cNvSpPr>
          <p:nvPr/>
        </p:nvSpPr>
        <p:spPr bwMode="auto">
          <a:xfrm>
            <a:off x="7091924" y="5716087"/>
            <a:ext cx="139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de-DE" sz="1200" b="1" dirty="0" smtClean="0">
                <a:latin typeface="Frutiger 45 Light" charset="0"/>
              </a:rPr>
              <a:t>Beginning of the 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en-US" altLang="de-DE" sz="1200" b="1" dirty="0" smtClean="0">
                <a:latin typeface="Frutiger 45 Light" charset="0"/>
              </a:rPr>
              <a:t>70th</a:t>
            </a:r>
            <a:endParaRPr lang="en-US" altLang="de-DE" sz="1200" b="1" dirty="0">
              <a:latin typeface="Frutiger 45 Light" charset="0"/>
            </a:endParaRPr>
          </a:p>
        </p:txBody>
      </p:sp>
      <p:pic>
        <p:nvPicPr>
          <p:cNvPr id="13" name="Picture 2" descr="C:\Users\hodapp\Desktop\Ford_fertigung_1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61" y="2533024"/>
            <a:ext cx="2123016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hodapp\Desktop\643px-Dampfma_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13" y="3401594"/>
            <a:ext cx="1824567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hodapp\Desktop\Industrierobo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27" y="1439358"/>
            <a:ext cx="191346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506" y="1010852"/>
            <a:ext cx="239183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5"/>
          <p:cNvSpPr txBox="1"/>
          <p:nvPr/>
        </p:nvSpPr>
        <p:spPr>
          <a:xfrm>
            <a:off x="1439182" y="5444670"/>
            <a:ext cx="104840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200" b="1" kern="0" dirty="0" smtClean="0">
                <a:solidFill>
                  <a:sysClr val="window" lastClr="FFFFFF"/>
                </a:solidFill>
                <a:latin typeface="Frutiger 45 Light" pitchFamily="34" charset="0"/>
                <a:ea typeface="ＭＳ Ｐゴシック" pitchFamily="1" charset="-128"/>
              </a:rPr>
              <a:t>Industry 1.0</a:t>
            </a:r>
            <a:endParaRPr lang="en-US" sz="1200" b="1" kern="0" dirty="0">
              <a:solidFill>
                <a:sysClr val="window" lastClr="FFFFFF"/>
              </a:solidFill>
              <a:latin typeface="Frutiger 45 Light" pitchFamily="34" charset="0"/>
              <a:ea typeface="ＭＳ Ｐゴシック" pitchFamily="1" charset="-128"/>
            </a:endParaRPr>
          </a:p>
        </p:txBody>
      </p:sp>
      <p:sp>
        <p:nvSpPr>
          <p:cNvPr id="18" name="Textfeld 16"/>
          <p:cNvSpPr txBox="1"/>
          <p:nvPr/>
        </p:nvSpPr>
        <p:spPr>
          <a:xfrm>
            <a:off x="7024838" y="5444617"/>
            <a:ext cx="104840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200" b="1" kern="0" dirty="0" smtClean="0">
                <a:solidFill>
                  <a:sysClr val="window" lastClr="FFFFFF"/>
                </a:solidFill>
                <a:latin typeface="Frutiger 45 Light" pitchFamily="34" charset="0"/>
                <a:ea typeface="ＭＳ Ｐゴシック" pitchFamily="1" charset="-128"/>
              </a:rPr>
              <a:t>Industry 3.0</a:t>
            </a:r>
            <a:endParaRPr lang="en-US" sz="1200" b="1" kern="0" dirty="0">
              <a:solidFill>
                <a:sysClr val="window" lastClr="FFFFFF"/>
              </a:solidFill>
              <a:latin typeface="Frutiger 45 Light" pitchFamily="34" charset="0"/>
              <a:ea typeface="ＭＳ Ｐゴシック" pitchFamily="1" charset="-128"/>
            </a:endParaRPr>
          </a:p>
        </p:txBody>
      </p:sp>
      <p:sp>
        <p:nvSpPr>
          <p:cNvPr id="19" name="Textfeld 17"/>
          <p:cNvSpPr txBox="1"/>
          <p:nvPr/>
        </p:nvSpPr>
        <p:spPr>
          <a:xfrm>
            <a:off x="4309606" y="5444669"/>
            <a:ext cx="104840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200" b="1" kern="0" dirty="0" smtClean="0">
                <a:solidFill>
                  <a:sysClr val="window" lastClr="FFFFFF"/>
                </a:solidFill>
                <a:latin typeface="Frutiger 45 Light" pitchFamily="34" charset="0"/>
                <a:ea typeface="ＭＳ Ｐゴシック" pitchFamily="1" charset="-128"/>
              </a:rPr>
              <a:t>Industry 2.0</a:t>
            </a:r>
            <a:endParaRPr lang="en-US" sz="1200" b="1" kern="0" dirty="0">
              <a:solidFill>
                <a:sysClr val="window" lastClr="FFFFFF"/>
              </a:solidFill>
              <a:latin typeface="Frutiger 45 Light" pitchFamily="34" charset="0"/>
              <a:ea typeface="ＭＳ Ｐゴシック" pitchFamily="1" charset="-128"/>
            </a:endParaRPr>
          </a:p>
        </p:txBody>
      </p:sp>
      <p:cxnSp>
        <p:nvCxnSpPr>
          <p:cNvPr id="20" name="Gerade Verbindung mit Pfeil 78"/>
          <p:cNvCxnSpPr>
            <a:cxnSpLocks noChangeShapeType="1"/>
          </p:cNvCxnSpPr>
          <p:nvPr/>
        </p:nvCxnSpPr>
        <p:spPr bwMode="auto">
          <a:xfrm>
            <a:off x="3554358" y="3862128"/>
            <a:ext cx="11340" cy="1860676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Gerade Verbindung mit Pfeil 78"/>
          <p:cNvCxnSpPr>
            <a:cxnSpLocks noChangeShapeType="1"/>
          </p:cNvCxnSpPr>
          <p:nvPr/>
        </p:nvCxnSpPr>
        <p:spPr bwMode="auto">
          <a:xfrm>
            <a:off x="6389308" y="2932436"/>
            <a:ext cx="0" cy="2790369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mit Pfeil 78"/>
          <p:cNvCxnSpPr>
            <a:cxnSpLocks noChangeShapeType="1"/>
          </p:cNvCxnSpPr>
          <p:nvPr/>
        </p:nvCxnSpPr>
        <p:spPr bwMode="auto">
          <a:xfrm>
            <a:off x="719404" y="4772978"/>
            <a:ext cx="0" cy="949826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feld 21"/>
          <p:cNvSpPr txBox="1"/>
          <p:nvPr/>
        </p:nvSpPr>
        <p:spPr>
          <a:xfrm>
            <a:off x="9575122" y="5439489"/>
            <a:ext cx="104840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Times" pitchFamily="18" charset="0"/>
              <a:buNone/>
              <a:defRPr/>
            </a:pPr>
            <a:r>
              <a:rPr lang="en-US" sz="1200" b="1" kern="0" dirty="0" smtClean="0">
                <a:solidFill>
                  <a:sysClr val="window" lastClr="FFFFFF"/>
                </a:solidFill>
                <a:latin typeface="Frutiger 45 Light" pitchFamily="34" charset="0"/>
                <a:ea typeface="ＭＳ Ｐゴシック" pitchFamily="1" charset="-128"/>
              </a:rPr>
              <a:t>Industry 4.0</a:t>
            </a:r>
            <a:endParaRPr lang="en-US" sz="1200" b="1" kern="0" dirty="0">
              <a:solidFill>
                <a:sysClr val="window" lastClr="FFFFFF"/>
              </a:solidFill>
              <a:latin typeface="Frutiger 45 Light" pitchFamily="34" charset="0"/>
              <a:ea typeface="ＭＳ Ｐゴシック" pitchFamily="1" charset="-128"/>
            </a:endParaRPr>
          </a:p>
        </p:txBody>
      </p:sp>
      <p:cxnSp>
        <p:nvCxnSpPr>
          <p:cNvPr id="24" name="Gerade Verbindung mit Pfeil 83"/>
          <p:cNvCxnSpPr>
            <a:cxnSpLocks noChangeShapeType="1"/>
          </p:cNvCxnSpPr>
          <p:nvPr/>
        </p:nvCxnSpPr>
        <p:spPr bwMode="auto">
          <a:xfrm flipV="1">
            <a:off x="11672491" y="3051890"/>
            <a:ext cx="0" cy="811212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feld 84"/>
          <p:cNvSpPr txBox="1">
            <a:spLocks noChangeArrowheads="1"/>
          </p:cNvSpPr>
          <p:nvPr/>
        </p:nvSpPr>
        <p:spPr bwMode="auto">
          <a:xfrm rot="-5400000">
            <a:off x="10751741" y="4537856"/>
            <a:ext cx="1841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de-DE" altLang="de-DE" sz="1200" b="1" dirty="0" smtClean="0">
                <a:latin typeface="Frutiger 45 Light" charset="0"/>
              </a:rPr>
              <a:t>Level </a:t>
            </a:r>
            <a:r>
              <a:rPr lang="de-DE" altLang="de-DE" sz="1200" b="1" dirty="0" err="1" smtClean="0">
                <a:latin typeface="Frutiger 45 Light" charset="0"/>
              </a:rPr>
              <a:t>of</a:t>
            </a:r>
            <a:r>
              <a:rPr lang="de-DE" altLang="de-DE" sz="1200" b="1" dirty="0" smtClean="0">
                <a:latin typeface="Frutiger 45 Light" charset="0"/>
              </a:rPr>
              <a:t> </a:t>
            </a:r>
            <a:r>
              <a:rPr lang="de-DE" altLang="de-DE" sz="1200" b="1" dirty="0" err="1" smtClean="0">
                <a:latin typeface="Frutiger 45 Light" charset="0"/>
              </a:rPr>
              <a:t>complexity</a:t>
            </a:r>
            <a:endParaRPr lang="de-DE" altLang="de-DE" sz="1200" b="1" dirty="0">
              <a:latin typeface="Frutiger 45 Light" charset="0"/>
            </a:endParaRPr>
          </a:p>
        </p:txBody>
      </p:sp>
      <p:sp>
        <p:nvSpPr>
          <p:cNvPr id="26" name="Textfeld 82"/>
          <p:cNvSpPr txBox="1">
            <a:spLocks noChangeArrowheads="1"/>
          </p:cNvSpPr>
          <p:nvPr/>
        </p:nvSpPr>
        <p:spPr bwMode="auto">
          <a:xfrm>
            <a:off x="9874486" y="5727822"/>
            <a:ext cx="6264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200" b="1" dirty="0" smtClean="0">
                <a:latin typeface="Frutiger 45 Light" charset="0"/>
              </a:rPr>
              <a:t>Today</a:t>
            </a:r>
            <a:endParaRPr lang="en-US" altLang="de-DE" sz="1200" b="1" dirty="0">
              <a:latin typeface="Frutiger 45 Light" charset="0"/>
            </a:endParaRP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10170857" y="6025240"/>
            <a:ext cx="12950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de-DE" altLang="de-DE" sz="900" dirty="0" smtClean="0">
                <a:latin typeface="+mn-lt"/>
              </a:rPr>
              <a:t>Source: </a:t>
            </a:r>
            <a:r>
              <a:rPr lang="de-DE" altLang="de-DE" sz="900" dirty="0">
                <a:latin typeface="+mn-lt"/>
              </a:rPr>
              <a:t>DFKI/Bauer IAO</a:t>
            </a:r>
          </a:p>
        </p:txBody>
      </p:sp>
    </p:spTree>
    <p:extLst>
      <p:ext uri="{BB962C8B-B14F-4D97-AF65-F5344CB8AC3E}">
        <p14:creationId xmlns:p14="http://schemas.microsoft.com/office/powerpoint/2010/main" val="28143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8151" y="6157809"/>
            <a:ext cx="2153546" cy="6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3" y="599913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96975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600202"/>
            <a:ext cx="8947611" cy="4135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Joint effect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697" y="187394"/>
            <a:ext cx="8849008" cy="1153375"/>
          </a:xfrm>
        </p:spPr>
        <p:txBody>
          <a:bodyPr anchor="b">
            <a:normAutofit/>
          </a:bodyPr>
          <a:lstStyle/>
          <a:p>
            <a:pPr algn="r"/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Fattori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abilitanti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547395" y="6157809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1537252" y="443486"/>
            <a:ext cx="2438400" cy="8972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xmlns="" id="{433CD0FE-B401-41BA-A007-F06DB0BAD0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683228"/>
              </p:ext>
            </p:extLst>
          </p:nvPr>
        </p:nvGraphicFramePr>
        <p:xfrm>
          <a:off x="1540696" y="2416685"/>
          <a:ext cx="4634949" cy="334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xmlns="" id="{E0B113EA-ABC5-4C72-93A5-1390009CDD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771407"/>
              </p:ext>
            </p:extLst>
          </p:nvPr>
        </p:nvGraphicFramePr>
        <p:xfrm>
          <a:off x="6096000" y="2411818"/>
          <a:ext cx="4388862" cy="3347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61213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8151" y="6157809"/>
            <a:ext cx="2153546" cy="6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MAKERS - Smart Manufacturing for EU growth and prosperity  is a project funded by the Horizon 2020-MSCA- RISE - Grant agreement number 691192.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3" descr="U:\deproprl Documents\MAKERS\LOGOS\ec-logo-st-rvb-web_en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3" y="5999137"/>
            <a:ext cx="952499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proprl Documents\MAKERS\LOGOS\image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969756"/>
            <a:ext cx="788463" cy="7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600201"/>
            <a:ext cx="8947611" cy="43854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400" b="1" dirty="0"/>
              <a:t>Digital technologies as growth </a:t>
            </a:r>
            <a:r>
              <a:rPr lang="en-GB" sz="2400" b="1" dirty="0" smtClean="0"/>
              <a:t>factor</a:t>
            </a:r>
          </a:p>
          <a:p>
            <a:pPr lvl="1">
              <a:lnSpc>
                <a:spcPct val="70000"/>
              </a:lnSpc>
              <a:spcBef>
                <a:spcPts val="1224"/>
              </a:spcBef>
            </a:pPr>
            <a:r>
              <a:rPr lang="en-GB" sz="2000" dirty="0" smtClean="0"/>
              <a:t>Productivity</a:t>
            </a:r>
          </a:p>
          <a:p>
            <a:pPr lvl="1">
              <a:lnSpc>
                <a:spcPct val="70000"/>
              </a:lnSpc>
            </a:pPr>
            <a:r>
              <a:rPr lang="en-GB" sz="2000" dirty="0" smtClean="0"/>
              <a:t>Openness and Profitability in medium-long run</a:t>
            </a:r>
          </a:p>
          <a:p>
            <a:pPr lvl="1">
              <a:lnSpc>
                <a:spcPct val="70000"/>
              </a:lnSpc>
            </a:pPr>
            <a:r>
              <a:rPr lang="en-GB" sz="2000" dirty="0" smtClean="0"/>
              <a:t>Skills and Employment: human capital matters</a:t>
            </a:r>
            <a:endParaRPr lang="en-GB" sz="2000" dirty="0"/>
          </a:p>
          <a:p>
            <a:r>
              <a:rPr lang="en-GB" sz="2400" b="1" dirty="0"/>
              <a:t>Digital technologies affect location choices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Shrinking </a:t>
            </a:r>
            <a:r>
              <a:rPr lang="en-GB" sz="2000" dirty="0"/>
              <a:t>in off-shoring pressure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Positive impacts on re-shoring processes</a:t>
            </a:r>
          </a:p>
          <a:p>
            <a:r>
              <a:rPr lang="en-GB" sz="2400" b="1" dirty="0"/>
              <a:t>P</a:t>
            </a:r>
            <a:r>
              <a:rPr lang="en-GB" sz="2400" b="1" dirty="0" smtClean="0"/>
              <a:t>roper ecosystems need to boost </a:t>
            </a:r>
            <a:r>
              <a:rPr lang="en-GB" sz="2400" b="1" dirty="0"/>
              <a:t>the </a:t>
            </a:r>
            <a:r>
              <a:rPr lang="en-GB" sz="2400" b="1" dirty="0" smtClean="0"/>
              <a:t>development and diffusion </a:t>
            </a:r>
            <a:r>
              <a:rPr lang="en-GB" sz="2400" b="1" dirty="0"/>
              <a:t>of </a:t>
            </a:r>
            <a:r>
              <a:rPr lang="en-GB" sz="2400" b="1" dirty="0" smtClean="0"/>
              <a:t>new digital technologies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Supply chain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Local </a:t>
            </a:r>
            <a:r>
              <a:rPr lang="en-GB" sz="2000" dirty="0"/>
              <a:t>Innovation System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Global </a:t>
            </a:r>
            <a:r>
              <a:rPr lang="en-GB" sz="2000" dirty="0" smtClean="0"/>
              <a:t>production and innovation networks</a:t>
            </a:r>
            <a:endParaRPr lang="en-GB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40697" y="187394"/>
            <a:ext cx="8849008" cy="1153375"/>
          </a:xfrm>
        </p:spPr>
        <p:txBody>
          <a:bodyPr anchor="b">
            <a:normAutofit/>
          </a:bodyPr>
          <a:lstStyle/>
          <a:p>
            <a:pPr algn="r"/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Implicazioni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1" b="22628"/>
          <a:stretch/>
        </p:blipFill>
        <p:spPr bwMode="auto">
          <a:xfrm>
            <a:off x="1547395" y="6157809"/>
            <a:ext cx="2428257" cy="5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logo unive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18038" r="3800" b="14191"/>
          <a:stretch/>
        </p:blipFill>
        <p:spPr bwMode="auto">
          <a:xfrm>
            <a:off x="1537252" y="443486"/>
            <a:ext cx="2438400" cy="897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76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10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Innovation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83" y="867710"/>
            <a:ext cx="10507579" cy="59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6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 working in Amazon WH</a:t>
            </a:r>
            <a:endParaRPr lang="en-IN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96462316"/>
              </p:ext>
            </p:extLst>
          </p:nvPr>
        </p:nvGraphicFramePr>
        <p:xfrm>
          <a:off x="919090" y="1252025"/>
          <a:ext cx="10109981" cy="467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18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135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 </a:t>
            </a:r>
            <a:r>
              <a:rPr lang="it-IT" dirty="0" smtClean="0"/>
              <a:t>i lavori di domani?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47" y="975895"/>
            <a:ext cx="10748211" cy="57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5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OECD Tool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The </a:t>
            </a:r>
            <a:r>
              <a:rPr lang="it-IT" b="1" dirty="0" err="1"/>
              <a:t>practical</a:t>
            </a:r>
            <a:r>
              <a:rPr lang="it-IT" b="1" dirty="0"/>
              <a:t> </a:t>
            </a:r>
            <a:r>
              <a:rPr lang="it-IT" b="1" dirty="0" err="1"/>
              <a:t>aspects</a:t>
            </a:r>
            <a:r>
              <a:rPr lang="it-IT" b="1" dirty="0"/>
              <a:t> of </a:t>
            </a:r>
            <a:r>
              <a:rPr lang="it-IT" b="1" dirty="0" err="1"/>
              <a:t>your</a:t>
            </a:r>
            <a:r>
              <a:rPr lang="it-IT" b="1" dirty="0"/>
              <a:t> job</a:t>
            </a:r>
          </a:p>
          <a:p>
            <a:r>
              <a:rPr lang="it-IT" b="1" dirty="0"/>
              <a:t>The social </a:t>
            </a:r>
            <a:r>
              <a:rPr lang="it-IT" b="1" dirty="0" err="1"/>
              <a:t>aspects</a:t>
            </a:r>
            <a:r>
              <a:rPr lang="it-IT" b="1" dirty="0"/>
              <a:t> of </a:t>
            </a:r>
            <a:r>
              <a:rPr lang="it-IT" b="1" dirty="0" err="1"/>
              <a:t>your</a:t>
            </a:r>
            <a:r>
              <a:rPr lang="it-IT" b="1" dirty="0"/>
              <a:t> job</a:t>
            </a:r>
          </a:p>
          <a:p>
            <a:r>
              <a:rPr lang="it-IT" b="1" dirty="0" err="1"/>
              <a:t>Changes</a:t>
            </a:r>
            <a:r>
              <a:rPr lang="it-IT" b="1" dirty="0"/>
              <a:t> in </a:t>
            </a:r>
            <a:r>
              <a:rPr lang="it-IT" b="1" dirty="0" err="1"/>
              <a:t>your</a:t>
            </a:r>
            <a:r>
              <a:rPr lang="it-IT" b="1" dirty="0"/>
              <a:t> </a:t>
            </a:r>
            <a:r>
              <a:rPr lang="it-IT" b="1" dirty="0" err="1"/>
              <a:t>workplace</a:t>
            </a:r>
            <a:endParaRPr lang="it-IT" b="1" dirty="0"/>
          </a:p>
          <a:p>
            <a:r>
              <a:rPr lang="it-IT" b="1" dirty="0" err="1"/>
              <a:t>About</a:t>
            </a:r>
            <a:r>
              <a:rPr lang="it-IT" b="1" dirty="0"/>
              <a:t> </a:t>
            </a:r>
            <a:r>
              <a:rPr lang="it-IT" b="1" dirty="0" err="1"/>
              <a:t>you</a:t>
            </a:r>
            <a:endParaRPr lang="it-IT" b="1" dirty="0"/>
          </a:p>
          <a:p>
            <a:r>
              <a:rPr lang="it-IT" u="sng" dirty="0">
                <a:hlinkClick r:id="rId2"/>
              </a:rPr>
              <a:t>https://oecd-futureofjobs.org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4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7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6" descr="Credits&#10;LOOMA Lab&#10;http://www.loomalab.it" title="Active Learning Lab - Urban Innovation 2017 - BlueWave 24/25.06.20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400" y="1634133"/>
            <a:ext cx="6096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1801" y="99189"/>
            <a:ext cx="1549736" cy="1151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59000" y="66472"/>
            <a:ext cx="1722000" cy="121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3190" y="203399"/>
            <a:ext cx="1874159" cy="943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6"/>
          <p:cNvSpPr txBox="1"/>
          <p:nvPr/>
        </p:nvSpPr>
        <p:spPr>
          <a:xfrm>
            <a:off x="6502400" y="1634233"/>
            <a:ext cx="5296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indent="-474121">
              <a:buClr>
                <a:schemeClr val="dk1"/>
              </a:buClr>
              <a:buSzPts val="2000"/>
              <a:buChar char="●"/>
            </a:pPr>
            <a:r>
              <a:rPr lang="it" sz="2700" dirty="0">
                <a:solidFill>
                  <a:schemeClr val="dk1"/>
                </a:solidFill>
              </a:rPr>
              <a:t>New way to </a:t>
            </a:r>
            <a:r>
              <a:rPr lang="it" sz="2700" b="1" dirty="0">
                <a:solidFill>
                  <a:schemeClr val="dk1"/>
                </a:solidFill>
              </a:rPr>
              <a:t>teach and to learn</a:t>
            </a:r>
            <a:endParaRPr sz="2700" b="1" dirty="0">
              <a:solidFill>
                <a:schemeClr val="dk1"/>
              </a:solidFill>
            </a:endParaRPr>
          </a:p>
          <a:p>
            <a:pPr marL="609585" indent="-474121">
              <a:buClr>
                <a:schemeClr val="dk1"/>
              </a:buClr>
              <a:buSzPts val="2000"/>
              <a:buChar char="●"/>
            </a:pPr>
            <a:r>
              <a:rPr lang="it" sz="2700" dirty="0">
                <a:solidFill>
                  <a:schemeClr val="dk1"/>
                </a:solidFill>
              </a:rPr>
              <a:t>Technical and soft </a:t>
            </a:r>
            <a:r>
              <a:rPr lang="it" sz="2700" b="1" dirty="0">
                <a:solidFill>
                  <a:schemeClr val="dk1"/>
                </a:solidFill>
              </a:rPr>
              <a:t>skills improvement</a:t>
            </a:r>
            <a:endParaRPr sz="2700" b="1" dirty="0">
              <a:solidFill>
                <a:schemeClr val="dk1"/>
              </a:solidFill>
            </a:endParaRPr>
          </a:p>
          <a:p>
            <a:pPr marL="609585" indent="-474121">
              <a:buClr>
                <a:schemeClr val="dk1"/>
              </a:buClr>
              <a:buSzPts val="2000"/>
              <a:buChar char="●"/>
            </a:pPr>
            <a:r>
              <a:rPr lang="it" sz="2700" dirty="0">
                <a:solidFill>
                  <a:schemeClr val="dk1"/>
                </a:solidFill>
              </a:rPr>
              <a:t>Innovative way to </a:t>
            </a:r>
            <a:r>
              <a:rPr lang="it" sz="2700" b="1" dirty="0">
                <a:solidFill>
                  <a:schemeClr val="dk1"/>
                </a:solidFill>
              </a:rPr>
              <a:t>transfer knowledge</a:t>
            </a:r>
            <a:endParaRPr sz="2700" b="1" dirty="0">
              <a:solidFill>
                <a:schemeClr val="dk1"/>
              </a:solidFill>
            </a:endParaRPr>
          </a:p>
          <a:p>
            <a:pPr marL="609585" indent="-474121">
              <a:buClr>
                <a:schemeClr val="dk1"/>
              </a:buClr>
              <a:buSzPts val="2000"/>
              <a:buChar char="●"/>
            </a:pPr>
            <a:r>
              <a:rPr lang="it" sz="2700" dirty="0">
                <a:solidFill>
                  <a:schemeClr val="dk1"/>
                </a:solidFill>
              </a:rPr>
              <a:t>Sustainable way to </a:t>
            </a:r>
            <a:r>
              <a:rPr lang="it" sz="2700" b="1" dirty="0">
                <a:solidFill>
                  <a:schemeClr val="dk1"/>
                </a:solidFill>
              </a:rPr>
              <a:t>accelerate ideas</a:t>
            </a:r>
            <a:r>
              <a:rPr lang="it" sz="2700" dirty="0">
                <a:solidFill>
                  <a:schemeClr val="dk1"/>
                </a:solidFill>
              </a:rPr>
              <a:t> </a:t>
            </a:r>
            <a:endParaRPr sz="2700" dirty="0">
              <a:solidFill>
                <a:schemeClr val="dk1"/>
              </a:solidFill>
            </a:endParaRPr>
          </a:p>
          <a:p>
            <a:pPr marL="609585" indent="-474121">
              <a:buClr>
                <a:schemeClr val="dk1"/>
              </a:buClr>
              <a:buSzPts val="2000"/>
              <a:buChar char="●"/>
            </a:pPr>
            <a:r>
              <a:rPr lang="it" sz="2700" dirty="0">
                <a:solidFill>
                  <a:schemeClr val="dk1"/>
                </a:solidFill>
              </a:rPr>
              <a:t>Creation of </a:t>
            </a:r>
            <a:r>
              <a:rPr lang="it" sz="2700" b="1" dirty="0">
                <a:solidFill>
                  <a:schemeClr val="dk1"/>
                </a:solidFill>
              </a:rPr>
              <a:t>network </a:t>
            </a:r>
            <a:r>
              <a:rPr lang="it" sz="2700" dirty="0">
                <a:solidFill>
                  <a:schemeClr val="dk1"/>
                </a:solidFill>
              </a:rPr>
              <a:t>for Collective impact</a:t>
            </a:r>
            <a:endParaRPr sz="2700" dirty="0"/>
          </a:p>
        </p:txBody>
      </p:sp>
      <p:sp>
        <p:nvSpPr>
          <p:cNvPr id="2" name="Rettangolo 1"/>
          <p:cNvSpPr/>
          <p:nvPr/>
        </p:nvSpPr>
        <p:spPr>
          <a:xfrm>
            <a:off x="6747734" y="6227387"/>
            <a:ext cx="478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8"/>
              </a:rPr>
              <a:t>https://www.youtube.com/watch?v=blrP5-SfcYU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32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tecnologiche</a:t>
            </a:r>
            <a:r>
              <a:rPr lang="en-US" dirty="0" smtClean="0"/>
              <a:t> di Industry 4.0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155290"/>
              </p:ext>
            </p:extLst>
          </p:nvPr>
        </p:nvGraphicFramePr>
        <p:xfrm>
          <a:off x="468923" y="1135039"/>
          <a:ext cx="10991557" cy="504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08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4.0 </a:t>
            </a:r>
            <a:r>
              <a:rPr lang="en-US" dirty="0" err="1" smtClean="0"/>
              <a:t>coinvolge</a:t>
            </a:r>
            <a:r>
              <a:rPr lang="en-US" dirty="0" smtClean="0"/>
              <a:t> </a:t>
            </a: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catena del </a:t>
            </a:r>
            <a:r>
              <a:rPr lang="en-US" dirty="0" err="1" smtClean="0"/>
              <a:t>valore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96" b="77865" l="27233" r="650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33532" r="34630" b="21538"/>
          <a:stretch/>
        </p:blipFill>
        <p:spPr bwMode="auto">
          <a:xfrm>
            <a:off x="1463040" y="1087568"/>
            <a:ext cx="9736163" cy="4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1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Impresa</a:t>
            </a:r>
            <a:r>
              <a:rPr lang="en-US" dirty="0"/>
              <a:t> </a:t>
            </a:r>
            <a:r>
              <a:rPr lang="en-US" dirty="0" err="1" smtClean="0"/>
              <a:t>digitale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35119" r="24925" b="19841"/>
          <a:stretch/>
        </p:blipFill>
        <p:spPr bwMode="auto">
          <a:xfrm>
            <a:off x="574319" y="1968359"/>
            <a:ext cx="11205028" cy="32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5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Implicazioni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365373"/>
              </p:ext>
            </p:extLst>
          </p:nvPr>
        </p:nvGraphicFramePr>
        <p:xfrm>
          <a:off x="412379" y="1184365"/>
          <a:ext cx="8403375" cy="469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78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44763" y="601579"/>
            <a:ext cx="10972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err="1" smtClean="0">
                <a:latin typeface="Calibri" charset="0"/>
              </a:rPr>
              <a:t>Internazionalizzazione</a:t>
            </a:r>
            <a:r>
              <a:rPr lang="en-GB" sz="4000" dirty="0" smtClean="0">
                <a:latin typeface="Calibri" charset="0"/>
              </a:rPr>
              <a:t> e </a:t>
            </a:r>
            <a:r>
              <a:rPr lang="en-GB" sz="4000" dirty="0" err="1" smtClean="0">
                <a:latin typeface="Calibri" charset="0"/>
              </a:rPr>
              <a:t>Globalizzazione</a:t>
            </a:r>
            <a:r>
              <a:rPr lang="en-GB" sz="4000" dirty="0" smtClean="0">
                <a:latin typeface="Calibri" charset="0"/>
              </a:rPr>
              <a:t/>
            </a:r>
            <a:br>
              <a:rPr lang="en-GB" sz="4000" dirty="0" smtClean="0">
                <a:latin typeface="Calibri" charset="0"/>
              </a:rPr>
            </a:br>
            <a:r>
              <a:rPr lang="en-GB" sz="4000" dirty="0" err="1" smtClean="0">
                <a:latin typeface="Calibri" charset="0"/>
              </a:rPr>
              <a:t>Teorie</a:t>
            </a:r>
            <a:r>
              <a:rPr lang="en-GB" sz="4000" dirty="0" smtClean="0">
                <a:latin typeface="Calibri" charset="0"/>
              </a:rPr>
              <a:t> </a:t>
            </a:r>
            <a:r>
              <a:rPr lang="en-GB" sz="4000" dirty="0" err="1" smtClean="0">
                <a:latin typeface="Calibri" charset="0"/>
              </a:rPr>
              <a:t>sul</a:t>
            </a:r>
            <a:r>
              <a:rPr lang="en-GB" sz="4000" dirty="0" smtClean="0">
                <a:latin typeface="Calibri" charset="0"/>
              </a:rPr>
              <a:t> </a:t>
            </a:r>
            <a:r>
              <a:rPr lang="en-GB" sz="4000" dirty="0" err="1" smtClean="0">
                <a:latin typeface="Calibri" charset="0"/>
              </a:rPr>
              <a:t>commercio</a:t>
            </a:r>
            <a:r>
              <a:rPr lang="en-GB" sz="4000" dirty="0" smtClean="0">
                <a:latin typeface="Calibri" charset="0"/>
              </a:rPr>
              <a:t> e la </a:t>
            </a:r>
            <a:r>
              <a:rPr lang="en-GB" sz="4000" dirty="0" err="1" smtClean="0">
                <a:latin typeface="Calibri" charset="0"/>
              </a:rPr>
              <a:t>crescita</a:t>
            </a:r>
            <a:r>
              <a:rPr lang="en-GB" sz="4000" dirty="0" smtClean="0">
                <a:latin typeface="Calibri" charset="0"/>
              </a:rPr>
              <a:t/>
            </a:r>
            <a:br>
              <a:rPr lang="en-GB" sz="4000" dirty="0" smtClean="0">
                <a:latin typeface="Calibri" charset="0"/>
              </a:rPr>
            </a:br>
            <a:r>
              <a:rPr lang="en-GB" sz="4000" dirty="0" smtClean="0">
                <a:latin typeface="Calibri" charset="0"/>
              </a:rPr>
              <a:t>(Washington Consensus ?)</a:t>
            </a:r>
            <a:br>
              <a:rPr lang="en-GB" sz="4000" dirty="0" smtClean="0">
                <a:latin typeface="Calibri" charset="0"/>
              </a:rPr>
            </a:br>
            <a:endParaRPr lang="en-GB" sz="4000" dirty="0">
              <a:latin typeface="Calibri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593473"/>
            <a:ext cx="10972800" cy="3664451"/>
          </a:xfrm>
        </p:spPr>
        <p:txBody>
          <a:bodyPr/>
          <a:lstStyle/>
          <a:p>
            <a:pPr marL="857250" lvl="1" indent="-457200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GB" dirty="0" err="1" smtClean="0">
                <a:latin typeface="Calibri" charset="0"/>
              </a:rPr>
              <a:t>Vantaggi</a:t>
            </a:r>
            <a:r>
              <a:rPr lang="en-GB" dirty="0" smtClean="0">
                <a:latin typeface="Calibri" charset="0"/>
              </a:rPr>
              <a:t> </a:t>
            </a:r>
            <a:r>
              <a:rPr lang="en-GB" dirty="0" err="1" smtClean="0">
                <a:latin typeface="Calibri" charset="0"/>
              </a:rPr>
              <a:t>comparati</a:t>
            </a:r>
            <a:endParaRPr lang="en-GB" dirty="0">
              <a:latin typeface="Calibri" charset="0"/>
            </a:endParaRPr>
          </a:p>
          <a:p>
            <a:pPr marL="857250" lvl="1" indent="-457200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GB" dirty="0">
                <a:latin typeface="Calibri" charset="0"/>
              </a:rPr>
              <a:t>Product </a:t>
            </a:r>
            <a:r>
              <a:rPr lang="en-GB" dirty="0" smtClean="0">
                <a:latin typeface="Calibri" charset="0"/>
              </a:rPr>
              <a:t>cycle</a:t>
            </a:r>
            <a:endParaRPr lang="en-GB" dirty="0">
              <a:latin typeface="Calibri" charset="0"/>
            </a:endParaRPr>
          </a:p>
          <a:p>
            <a:pPr marL="857250" lvl="1" indent="-457200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GB" dirty="0">
                <a:latin typeface="Calibri" charset="0"/>
              </a:rPr>
              <a:t>Export </a:t>
            </a:r>
            <a:r>
              <a:rPr lang="en-GB" dirty="0" smtClean="0">
                <a:latin typeface="Calibri" charset="0"/>
              </a:rPr>
              <a:t>growth</a:t>
            </a:r>
            <a:endParaRPr lang="en-GB" dirty="0">
              <a:latin typeface="Calibri" charset="0"/>
            </a:endParaRPr>
          </a:p>
          <a:p>
            <a:pPr marL="857250" lvl="1" indent="-457200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GB" dirty="0">
                <a:latin typeface="Calibri" charset="0"/>
              </a:rPr>
              <a:t>Learning by doing </a:t>
            </a:r>
            <a:endParaRPr lang="en-GB" dirty="0" smtClean="0">
              <a:latin typeface="Calibri" charset="0"/>
            </a:endParaRPr>
          </a:p>
          <a:p>
            <a:pPr marL="857250" lvl="1" indent="-457200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GB" dirty="0" smtClean="0">
                <a:latin typeface="Calibri" charset="0"/>
              </a:rPr>
              <a:t>Technology </a:t>
            </a:r>
            <a:r>
              <a:rPr lang="en-GB" dirty="0">
                <a:latin typeface="Calibri" charset="0"/>
              </a:rPr>
              <a:t>catch-</a:t>
            </a:r>
            <a:r>
              <a:rPr lang="en-GB" dirty="0" smtClean="0">
                <a:latin typeface="Calibri" charset="0"/>
              </a:rPr>
              <a:t>up</a:t>
            </a:r>
            <a:endParaRPr lang="en-GB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7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Global Value Chain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4801"/>
            <a:ext cx="12192000" cy="11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3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9288" y="80456"/>
            <a:ext cx="11802712" cy="538527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Fruit</a:t>
            </a:r>
            <a:r>
              <a:rPr lang="it-IT" dirty="0" smtClean="0"/>
              <a:t> and </a:t>
            </a:r>
            <a:r>
              <a:rPr lang="it-IT" dirty="0" err="1" smtClean="0"/>
              <a:t>Vegetables</a:t>
            </a:r>
            <a:r>
              <a:rPr lang="it-IT" dirty="0" smtClean="0"/>
              <a:t> Global Value Chain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74" y="813166"/>
            <a:ext cx="11425591" cy="587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1319</Words>
  <Application>Microsoft Macintosh PowerPoint</Application>
  <PresentationFormat>Personalizzato</PresentationFormat>
  <Paragraphs>381</Paragraphs>
  <Slides>28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Presentation1</vt:lpstr>
      <vt:lpstr>Presentazione di PowerPoint</vt:lpstr>
      <vt:lpstr>Le “rivoluzioni” industriali</vt:lpstr>
      <vt:lpstr>Componenti tecnologiche di Industry 4.0</vt:lpstr>
      <vt:lpstr>I 4.0 coinvolge tutti gli elementi della catena del valore</vt:lpstr>
      <vt:lpstr>Impresa digitale</vt:lpstr>
      <vt:lpstr>Implicazioni</vt:lpstr>
      <vt:lpstr>Internazionalizzazione e Globalizzazione Teorie sul commercio e la crescita (Washington Consensus ?) </vt:lpstr>
      <vt:lpstr>Global Value Chain</vt:lpstr>
      <vt:lpstr>Fruit and Vegetables Global Value Chain</vt:lpstr>
      <vt:lpstr>Smile Curve</vt:lpstr>
      <vt:lpstr>Background</vt:lpstr>
      <vt:lpstr>Una ricerca di Ca’ Foscari </vt:lpstr>
      <vt:lpstr>Piano della ricerca</vt:lpstr>
      <vt:lpstr>Presentazione di PowerPoint</vt:lpstr>
      <vt:lpstr>Fattori abilitanti</vt:lpstr>
      <vt:lpstr>Presentazione di PowerPoint</vt:lpstr>
      <vt:lpstr>Fattori abilitanti</vt:lpstr>
      <vt:lpstr>Fattori abilitanti</vt:lpstr>
      <vt:lpstr>Fattori abilitanti</vt:lpstr>
      <vt:lpstr>Fattori abilitanti</vt:lpstr>
      <vt:lpstr>Implicazioni</vt:lpstr>
      <vt:lpstr>Open Innovation</vt:lpstr>
      <vt:lpstr>Robots working in Amazon WH</vt:lpstr>
      <vt:lpstr>E i lavori di domani?</vt:lpstr>
      <vt:lpstr>OECD Tool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Dejan Pejcic</dc:creator>
  <cp:lastModifiedBy>Mario Volpe</cp:lastModifiedBy>
  <cp:revision>170</cp:revision>
  <dcterms:created xsi:type="dcterms:W3CDTF">2017-05-22T09:45:45Z</dcterms:created>
  <dcterms:modified xsi:type="dcterms:W3CDTF">2018-12-15T08:06:10Z</dcterms:modified>
</cp:coreProperties>
</file>