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70" r:id="rId2"/>
    <p:sldId id="340" r:id="rId3"/>
    <p:sldId id="318" r:id="rId4"/>
    <p:sldId id="341" r:id="rId5"/>
    <p:sldId id="314" r:id="rId6"/>
    <p:sldId id="342" r:id="rId7"/>
    <p:sldId id="306" r:id="rId8"/>
    <p:sldId id="343" r:id="rId9"/>
    <p:sldId id="344" r:id="rId10"/>
    <p:sldId id="345" r:id="rId11"/>
    <p:sldId id="346" r:id="rId12"/>
    <p:sldId id="366" r:id="rId13"/>
    <p:sldId id="347" r:id="rId14"/>
    <p:sldId id="348" r:id="rId15"/>
    <p:sldId id="351" r:id="rId16"/>
    <p:sldId id="359" r:id="rId17"/>
    <p:sldId id="352" r:id="rId18"/>
    <p:sldId id="354" r:id="rId19"/>
    <p:sldId id="353" r:id="rId20"/>
    <p:sldId id="356" r:id="rId21"/>
    <p:sldId id="355" r:id="rId22"/>
    <p:sldId id="357" r:id="rId23"/>
    <p:sldId id="361" r:id="rId24"/>
    <p:sldId id="362" r:id="rId25"/>
    <p:sldId id="349" r:id="rId26"/>
    <p:sldId id="363" r:id="rId27"/>
    <p:sldId id="364" r:id="rId28"/>
    <p:sldId id="367" r:id="rId29"/>
    <p:sldId id="368" r:id="rId30"/>
    <p:sldId id="365" r:id="rId31"/>
    <p:sldId id="36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Sezione predefinita" id="{F3E68751-14FA-4533-9BFF-AF9028A88295}">
          <p14:sldIdLst>
            <p14:sldId id="336"/>
            <p14:sldId id="335"/>
            <p14:sldId id="309"/>
            <p14:sldId id="308"/>
            <p14:sldId id="310"/>
            <p14:sldId id="311"/>
            <p14:sldId id="306"/>
            <p14:sldId id="337"/>
            <p14:sldId id="318"/>
            <p14:sldId id="314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8"/>
            <p14:sldId id="332"/>
            <p14:sldId id="333"/>
            <p14:sldId id="334"/>
            <p14:sldId id="283"/>
            <p14:sldId id="29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AEEB"/>
    <a:srgbClr val="0791DB"/>
    <a:srgbClr val="352268"/>
    <a:srgbClr val="96CFEF"/>
    <a:srgbClr val="D2A54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27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80FAA-5CD3-4EB7-B699-BEE4083B41AF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12E33-2BBC-4F6B-9681-E6EA65118FB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1579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614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C5D6460-32FE-448D-8244-FC5BBF842625}" type="slidenum">
              <a:rPr lang="it-IT" altLang="it-IT">
                <a:solidFill>
                  <a:srgbClr val="000000"/>
                </a:solidFill>
              </a:rPr>
              <a:pPr/>
              <a:t>16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4749987-AB8F-42B1-BC43-3D82A9C1E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8585"/>
            <a:ext cx="9144000" cy="1981378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352268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57216D45-8237-492B-A94D-D8FEA4DA8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791D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2A6D35D-29AE-4785-A2FA-9FBD4CADFE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312" y="353287"/>
            <a:ext cx="23653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B360A2DF-7D37-40D7-BFBA-879DFA4294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80319" y="220345"/>
            <a:ext cx="1898469" cy="130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7325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6E9C056-55FA-4B94-9FDF-43F24ED4C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30CB9566-E7FB-4669-9544-A9BA6C804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6A0C52F3-C1E7-4453-9E50-81D10F5F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7742-2CAD-4F32-967B-67AD9E2DB67F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9445636-3BC7-4CAD-979E-0B76AEF8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7A504D60-837F-4F7D-96EE-D4E1C668E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321E-C034-4D02-B224-59F7714D33F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5800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B1E2B576-9D7F-4D35-BAD9-62CEDFE81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7C5E2B9F-268F-4927-8049-C9262AC22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FB303B6B-D0B2-4567-AAF1-7E31F669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7742-2CAD-4F32-967B-67AD9E2DB67F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616B59C6-4614-4405-A074-6F0A3A5B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4B44DFA-765B-4F01-963D-9177FF08B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321E-C034-4D02-B224-59F7714D33F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4310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336360" y="165645"/>
            <a:ext cx="10559230" cy="504018"/>
          </a:xfrm>
        </p:spPr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numero diapositiva 5">
            <a:extLst>
              <a:ext uri="{FF2B5EF4-FFF2-40B4-BE49-F238E27FC236}">
                <a16:creationId xmlns="" xmlns:a16="http://schemas.microsoft.com/office/drawing/2014/main" id="{6A3CDCC6-9105-475F-8558-C4F6339A6D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F7894E-2942-4D2B-9ECE-F67C25162F9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6B4CD47F-1F2F-4A89-A28D-067F564BD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623" y="238830"/>
            <a:ext cx="10267406" cy="72310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52268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FF070628-9176-4263-9F77-040BE2B9B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58240"/>
            <a:ext cx="10874829" cy="5018723"/>
          </a:xfrm>
        </p:spPr>
        <p:txBody>
          <a:bodyPr/>
          <a:lstStyle>
            <a:lvl1pPr marL="228600" indent="-228600">
              <a:buClr>
                <a:srgbClr val="0791DB"/>
              </a:buClr>
              <a:buFont typeface="Symbol" panose="05050102010706020507" pitchFamily="18" charset="2"/>
              <a:buChar char=""/>
              <a:defRPr>
                <a:solidFill>
                  <a:srgbClr val="0791DB"/>
                </a:solidFill>
              </a:defRPr>
            </a:lvl1pPr>
            <a:lvl2pPr>
              <a:defRPr>
                <a:solidFill>
                  <a:srgbClr val="352268"/>
                </a:solidFill>
              </a:defRPr>
            </a:lvl2pPr>
            <a:lvl3pPr>
              <a:defRPr>
                <a:solidFill>
                  <a:srgbClr val="D2A548"/>
                </a:solidFill>
              </a:defRPr>
            </a:lvl3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08F24CE9-3A61-4F10-9B25-9E5904273D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2330" y="6286229"/>
            <a:ext cx="1113019" cy="49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F456DDBC-8F43-4E31-8352-4E707F48D1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0616" y="6209418"/>
            <a:ext cx="864824" cy="59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82786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FAB85B6-0A27-4971-835E-0217FC88F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0791DB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B0F2AC92-F6CA-406A-BFF6-8E0C9F937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78745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="" xmlns:a16="http://schemas.microsoft.com/office/drawing/2014/main" id="{ABE21015-1B5A-49E1-82A6-FC1770761AC4}"/>
              </a:ext>
            </a:extLst>
          </p:cNvPr>
          <p:cNvGrpSpPr/>
          <p:nvPr userDrawn="1"/>
        </p:nvGrpSpPr>
        <p:grpSpPr>
          <a:xfrm>
            <a:off x="3833236" y="1340394"/>
            <a:ext cx="5989107" cy="1655762"/>
            <a:chOff x="236596" y="5041537"/>
            <a:chExt cx="5989107" cy="1655762"/>
          </a:xfrm>
        </p:grpSpPr>
        <p:grpSp>
          <p:nvGrpSpPr>
            <p:cNvPr id="8" name="Gruppo 7">
              <a:extLst>
                <a:ext uri="{FF2B5EF4-FFF2-40B4-BE49-F238E27FC236}">
                  <a16:creationId xmlns="" xmlns:a16="http://schemas.microsoft.com/office/drawing/2014/main" id="{D6937FA5-387A-435B-BB65-88773AC41AA1}"/>
                </a:ext>
              </a:extLst>
            </p:cNvPr>
            <p:cNvGrpSpPr/>
            <p:nvPr userDrawn="1"/>
          </p:nvGrpSpPr>
          <p:grpSpPr>
            <a:xfrm>
              <a:off x="236596" y="5041537"/>
              <a:ext cx="2365374" cy="1655762"/>
              <a:chOff x="236596" y="5328570"/>
              <a:chExt cx="1825912" cy="1229392"/>
            </a:xfrm>
          </p:grpSpPr>
          <p:pic>
            <p:nvPicPr>
              <p:cNvPr id="10" name="Elemento grafico 9" descr="Grafico a barre">
                <a:extLst>
                  <a:ext uri="{FF2B5EF4-FFF2-40B4-BE49-F238E27FC236}">
                    <a16:creationId xmlns="" xmlns:a16="http://schemas.microsoft.com/office/drawing/2014/main" id="{C9BF678D-25C4-45C6-B607-2F54085DF80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36596" y="532857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1" name="Elemento grafico 10" descr="Lente di ingrandimento">
                <a:extLst>
                  <a:ext uri="{FF2B5EF4-FFF2-40B4-BE49-F238E27FC236}">
                    <a16:creationId xmlns="" xmlns:a16="http://schemas.microsoft.com/office/drawing/2014/main" id="{2595C08F-C1CD-4968-86BF-0AAF52B78AC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22514" y="5342119"/>
                <a:ext cx="1162594" cy="1162594"/>
              </a:xfrm>
              <a:prstGeom prst="rect">
                <a:avLst/>
              </a:prstGeom>
            </p:spPr>
          </p:pic>
          <p:pic>
            <p:nvPicPr>
              <p:cNvPr id="12" name="Elemento grafico 11" descr="Occhio">
                <a:extLst>
                  <a:ext uri="{FF2B5EF4-FFF2-40B4-BE49-F238E27FC236}">
                    <a16:creationId xmlns="" xmlns:a16="http://schemas.microsoft.com/office/drawing/2014/main" id="{5386830B-52FD-4CA6-9176-015554D1F55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85491" y="5480945"/>
                <a:ext cx="1077017" cy="1077017"/>
              </a:xfrm>
              <a:prstGeom prst="rect">
                <a:avLst/>
              </a:prstGeom>
            </p:spPr>
          </p:pic>
        </p:grpSp>
        <p:sp>
          <p:nvSpPr>
            <p:cNvPr id="9" name="CasellaDiTesto 8">
              <a:extLst>
                <a:ext uri="{FF2B5EF4-FFF2-40B4-BE49-F238E27FC236}">
                  <a16:creationId xmlns="" xmlns:a16="http://schemas.microsoft.com/office/drawing/2014/main" id="{B684E988-480A-432B-A1C4-B81EB43E12B1}"/>
                </a:ext>
              </a:extLst>
            </p:cNvPr>
            <p:cNvSpPr txBox="1"/>
            <p:nvPr userDrawn="1"/>
          </p:nvSpPr>
          <p:spPr>
            <a:xfrm>
              <a:off x="1904360" y="6225326"/>
              <a:ext cx="43213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solidFill>
                    <a:srgbClr val="0791DB"/>
                  </a:solidFill>
                </a:rPr>
                <a:t>Osservatorio del Mercato del Lavoro </a:t>
              </a:r>
              <a:endParaRPr lang="en-US" sz="1600" dirty="0">
                <a:solidFill>
                  <a:srgbClr val="0791DB"/>
                </a:solidFill>
              </a:endParaRPr>
            </a:p>
          </p:txBody>
        </p:sp>
      </p:grpSp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4B6B4C2B-6FD6-4654-872C-A5C4BFE271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508" y="5885251"/>
            <a:ext cx="1708083" cy="75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9CB8C0FB-CA6A-4CF1-998B-E3FE7B67A6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74689" y="5791200"/>
            <a:ext cx="1370921" cy="94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01223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B67AE20C-3061-43D2-AF56-21D09C215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87386EA9-5869-4B90-B8B0-0C9939C99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D1538689-9CF0-4BAD-B6AD-6F93FF899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E1069B4F-F138-4B18-A00C-6F9354B54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7742-2CAD-4F32-967B-67AD9E2DB67F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AACD7A5E-8BBD-4A44-80F4-FD4A82634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067A7C21-A07F-4098-9BC2-813669AD3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321E-C034-4D02-B224-59F7714D33F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18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87AE522-1536-4391-B2C7-EFA488061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765EE7EA-98DE-4B6B-97BA-61BC78BD5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7CC22CDD-D997-4AFD-B17D-9390D2154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93F5D2F3-BE8B-4022-A05D-6A5C5B11D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BE795A71-F902-42BC-94CC-824451C7D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649DEEC5-486A-447E-953D-9993AC09A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7742-2CAD-4F32-967B-67AD9E2DB67F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BC1DB82B-AB5C-44B3-9284-4FD045D4D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546E4988-8EA9-47B6-B692-3BF69E1A5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321E-C034-4D02-B224-59F7714D33F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7802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="" xmlns:a16="http://schemas.microsoft.com/office/drawing/2014/main" id="{A90D4A6D-3D06-424B-B768-F7404C1A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623" y="238830"/>
            <a:ext cx="10267406" cy="72310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52268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grpSp>
        <p:nvGrpSpPr>
          <p:cNvPr id="7" name="Gruppo 6">
            <a:extLst>
              <a:ext uri="{FF2B5EF4-FFF2-40B4-BE49-F238E27FC236}">
                <a16:creationId xmlns="" xmlns:a16="http://schemas.microsoft.com/office/drawing/2014/main" id="{5F92BCFF-9151-43D6-8DD5-97C53E7FCC80}"/>
              </a:ext>
            </a:extLst>
          </p:cNvPr>
          <p:cNvGrpSpPr/>
          <p:nvPr userDrawn="1"/>
        </p:nvGrpSpPr>
        <p:grpSpPr>
          <a:xfrm>
            <a:off x="123384" y="136525"/>
            <a:ext cx="1182902" cy="825410"/>
            <a:chOff x="236596" y="5328570"/>
            <a:chExt cx="1825912" cy="1229392"/>
          </a:xfrm>
        </p:grpSpPr>
        <p:pic>
          <p:nvPicPr>
            <p:cNvPr id="8" name="Elemento grafico 7" descr="Grafico a barre">
              <a:extLst>
                <a:ext uri="{FF2B5EF4-FFF2-40B4-BE49-F238E27FC236}">
                  <a16:creationId xmlns="" xmlns:a16="http://schemas.microsoft.com/office/drawing/2014/main" id="{D0F0C926-5D9F-477E-811F-E2AEAB98D1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6596" y="5328570"/>
              <a:ext cx="914400" cy="914400"/>
            </a:xfrm>
            <a:prstGeom prst="rect">
              <a:avLst/>
            </a:prstGeom>
          </p:spPr>
        </p:pic>
        <p:pic>
          <p:nvPicPr>
            <p:cNvPr id="9" name="Elemento grafico 8" descr="Lente di ingrandimento">
              <a:extLst>
                <a:ext uri="{FF2B5EF4-FFF2-40B4-BE49-F238E27FC236}">
                  <a16:creationId xmlns="" xmlns:a16="http://schemas.microsoft.com/office/drawing/2014/main" id="{BE1491FC-76AE-42CC-B639-523B8810C9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2514" y="5342119"/>
              <a:ext cx="1162594" cy="1162594"/>
            </a:xfrm>
            <a:prstGeom prst="rect">
              <a:avLst/>
            </a:prstGeom>
          </p:spPr>
        </p:pic>
        <p:pic>
          <p:nvPicPr>
            <p:cNvPr id="10" name="Elemento grafico 9" descr="Occhio">
              <a:extLst>
                <a:ext uri="{FF2B5EF4-FFF2-40B4-BE49-F238E27FC236}">
                  <a16:creationId xmlns="" xmlns:a16="http://schemas.microsoft.com/office/drawing/2014/main" id="{206E4225-B495-410D-9CAB-6D8763ED20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5491" y="5480945"/>
              <a:ext cx="1077017" cy="1077017"/>
            </a:xfrm>
            <a:prstGeom prst="rect">
              <a:avLst/>
            </a:prstGeom>
          </p:spPr>
        </p:pic>
      </p:grpSp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50E6E4AD-CE6F-4ECD-935A-3AEBEDC0D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12330" y="6286229"/>
            <a:ext cx="1113019" cy="49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CACB0AB2-DBC7-45A6-97C0-651F36EE1F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80616" y="6209418"/>
            <a:ext cx="864824" cy="59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63375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5E63660F-E050-48B7-A68F-A30A48810C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2330" y="6286229"/>
            <a:ext cx="1113019" cy="49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9BE2850E-D6AE-47E1-A375-9C958C1624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0616" y="6209418"/>
            <a:ext cx="864824" cy="59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8507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2943BF95-6A0F-4855-9B50-76E02A74A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42CC9749-540F-47E5-A023-F56353706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D2E14ECB-1D39-49DF-AA96-B15BFC7D2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E53F14C1-28F8-4917-8F05-024A894C9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7742-2CAD-4F32-967B-67AD9E2DB67F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61E3EBC8-0101-4056-B633-9FEB0A8A5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0249A9C7-36A1-48C6-B4B3-84E112C46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321E-C034-4D02-B224-59F7714D33F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3630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E0A74EB-40AE-4537-AACF-B462E432D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C4824541-66DB-4849-AA48-A05818A10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5356E265-9674-4627-BFE7-4F9F5E47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CA788D23-2E6A-4B34-8B0F-BE7F97DF4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27742-2CAD-4F32-967B-67AD9E2DB67F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F3D10CD2-0A9E-420F-86E8-958508640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5EB0FCAB-737F-4E15-81D9-46C02B49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9321E-C034-4D02-B224-59F7714D33F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599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2A02B254-49DF-4415-B888-25D275B05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72D24658-F54F-4D51-875F-860379A9B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B04D3BB8-71CD-4B31-9515-8C074EBCA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27742-2CAD-4F32-967B-67AD9E2DB67F}" type="datetimeFigureOut">
              <a:rPr lang="en-US" smtClean="0"/>
              <a:pPr/>
              <a:t>12/14/2018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B41A1DFB-3B4E-4AD8-A0BB-45928FBDE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7613DD07-0CA4-46AF-B884-5570490B7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9321E-C034-4D02-B224-59F7714D33F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751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0.jpeg"/><Relationship Id="rId5" Type="http://schemas.openxmlformats.org/officeDocument/2006/relationships/image" Target="../media/image45.png"/><Relationship Id="rId10" Type="http://schemas.openxmlformats.org/officeDocument/2006/relationships/hyperlink" Target="https://www.google.it/url?q=http://www.robauto.it/index.php?option=com_content&amp;view=category&amp;layout=blog&amp;id=19&amp;Itemid=118&amp;sa=U&amp;ei=EvMmU5-QN8nTtQbFtoCABw&amp;ved=0CDUQ9QEwBA&amp;usg=AFQjCNEnX-aZfGtu0PGek3_3hL_5Pk_NtQ" TargetMode="External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egnaposto piè di pagina 4"/>
          <p:cNvSpPr txBox="1"/>
          <p:nvPr/>
        </p:nvSpPr>
        <p:spPr>
          <a:xfrm>
            <a:off x="4165600" y="6245225"/>
            <a:ext cx="3860800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© Veneto Lavoro</a:t>
            </a:r>
          </a:p>
        </p:txBody>
      </p:sp>
      <p:grpSp>
        <p:nvGrpSpPr>
          <p:cNvPr id="3" name="Picture 4"/>
          <p:cNvGrpSpPr/>
          <p:nvPr/>
        </p:nvGrpSpPr>
        <p:grpSpPr>
          <a:xfrm>
            <a:off x="-3" y="0"/>
            <a:ext cx="10033010" cy="6858000"/>
            <a:chOff x="-1" y="0"/>
            <a:chExt cx="8151820" cy="6858000"/>
          </a:xfrm>
        </p:grpSpPr>
        <p:sp>
          <p:nvSpPr>
            <p:cNvPr id="111" name="Rettangolo"/>
            <p:cNvSpPr/>
            <p:nvPr/>
          </p:nvSpPr>
          <p:spPr>
            <a:xfrm>
              <a:off x="-2" y="0"/>
              <a:ext cx="8151821" cy="6858000"/>
            </a:xfrm>
            <a:prstGeom prst="rect">
              <a:avLst/>
            </a:prstGeom>
            <a:solidFill>
              <a:srgbClr val="C0C0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pic>
          <p:nvPicPr>
            <p:cNvPr id="112" name="image1.png" descr="image1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-1" y="0"/>
              <a:ext cx="8151820" cy="6858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4" name="Picture 5" descr="Picture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873138" y="436148"/>
            <a:ext cx="2601241" cy="1344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6" descr="Picture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77631" y="620713"/>
            <a:ext cx="3153508" cy="104775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tolo 1">
            <a:extLst>
              <a:ext uri="{FF2B5EF4-FFF2-40B4-BE49-F238E27FC236}">
                <a16:creationId xmlns="" xmlns:a16="http://schemas.microsoft.com/office/drawing/2014/main" id="{4DB9F84D-76A0-4CFE-BC28-2B003A7992ED}"/>
              </a:ext>
            </a:extLst>
          </p:cNvPr>
          <p:cNvSpPr txBox="1">
            <a:spLocks/>
          </p:cNvSpPr>
          <p:nvPr/>
        </p:nvSpPr>
        <p:spPr>
          <a:xfrm>
            <a:off x="389467" y="2319968"/>
            <a:ext cx="9325286" cy="21758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L’evoluzione del mercato del lavoro: verso la polarizzazione delle professioni, quali rischi e opportunità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ottotitolo 2">
            <a:extLst>
              <a:ext uri="{FF2B5EF4-FFF2-40B4-BE49-F238E27FC236}">
                <a16:creationId xmlns="" xmlns:a16="http://schemas.microsoft.com/office/drawing/2014/main" id="{D4A7A4F9-471D-444F-B4A1-E98EC18CA55D}"/>
              </a:ext>
            </a:extLst>
          </p:cNvPr>
          <p:cNvSpPr txBox="1">
            <a:spLocks/>
          </p:cNvSpPr>
          <p:nvPr/>
        </p:nvSpPr>
        <p:spPr>
          <a:xfrm>
            <a:off x="494554" y="4698999"/>
            <a:ext cx="9144000" cy="1032935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Tiziano Barone, Veneto Lavoro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2. </a:t>
            </a:r>
            <a:r>
              <a:rPr lang="it-IT" sz="2800" b="1" dirty="0" smtClean="0">
                <a:solidFill>
                  <a:schemeClr val="tx2"/>
                </a:solidFill>
              </a:rPr>
              <a:t>Le trasformazioni del mercato del lavoro </a:t>
            </a:r>
            <a:br>
              <a:rPr lang="it-IT" sz="2800" b="1" dirty="0" smtClean="0">
                <a:solidFill>
                  <a:schemeClr val="tx2"/>
                </a:solidFill>
              </a:rPr>
            </a:br>
            <a:r>
              <a:rPr lang="it-IT" sz="2200" i="1" dirty="0" smtClean="0">
                <a:latin typeface="+mn-lt"/>
                <a:ea typeface="+mn-ea"/>
                <a:cs typeface="+mn-cs"/>
              </a:rPr>
              <a:t>Segnali di crescente polarizzazione delle professioni</a:t>
            </a:r>
            <a:endParaRPr lang="en-US" sz="2200" i="1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32012" y="1733636"/>
            <a:ext cx="5056094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ja-JP" sz="1100" b="1" dirty="0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Veneto. Posizioni di lavoro </a:t>
            </a:r>
            <a:r>
              <a:rPr lang="it-IT" altLang="ja-JP" sz="1100" b="1" dirty="0" err="1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dipendente*</a:t>
            </a:r>
            <a:r>
              <a:rPr lang="it-IT" altLang="ja-JP" sz="1100" b="1" dirty="0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 per settore e livello professionale. Variazioni cumulate, dicembre 2008 – dicembre 2017</a:t>
            </a:r>
            <a:endParaRPr lang="it-IT" altLang="ja-JP" sz="1100" dirty="0">
              <a:latin typeface="Arial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323042" y="5793164"/>
            <a:ext cx="3543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* Al netto del lavoro domestico e del lavoro intermittente.</a:t>
            </a:r>
            <a:endParaRPr lang="it-IT" altLang="ja-JP" sz="800" dirty="0">
              <a:ea typeface="MS Mincho" pitchFamily="49" charset="-128"/>
              <a:cs typeface="Tahoma" pitchFamily="34" charset="0"/>
            </a:endParaRPr>
          </a:p>
          <a:p>
            <a:pPr algn="ctr"/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Fonte: 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ns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 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elab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. su dati Veneto Lavoro/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Silv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 (estrazione 25 </a:t>
            </a:r>
            <a:r>
              <a:rPr lang="it-IT" altLang="ja-JP" sz="800" dirty="0" smtClean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aprile 2018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)</a:t>
            </a:r>
            <a:endParaRPr lang="it-IT" altLang="ja-JP" sz="800" dirty="0">
              <a:ea typeface="MS PGothic" pitchFamily="34" charset="-128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6347013" y="1420923"/>
            <a:ext cx="539227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it-IT" altLang="it-IT" sz="2200" dirty="0" smtClean="0">
                <a:solidFill>
                  <a:schemeClr val="accent1"/>
                </a:solidFill>
              </a:rPr>
              <a:t>Addensamento della perdita occupazionale relativa ai livelli professionali a media qualifica nel solo settore industriale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it-IT" altLang="it-IT" sz="2200" dirty="0" smtClean="0">
                <a:solidFill>
                  <a:schemeClr val="accent1"/>
                </a:solidFill>
              </a:rPr>
              <a:t>La crescita delle posizioni di lavoro afferenti alla fascia alta si concentra nel terziario, ma in misura limitata è presente anche nel comparto industriale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it-IT" altLang="it-IT" sz="2200" dirty="0" smtClean="0">
                <a:solidFill>
                  <a:schemeClr val="accent1"/>
                </a:solidFill>
              </a:rPr>
              <a:t>Le posizioni di lavoro maggiormente in crescita, quelle della fascia più bassa, sono nella quasi totalità relative al settore dei servizi.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42" y="2294591"/>
            <a:ext cx="4854784" cy="3245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2. </a:t>
            </a:r>
            <a:r>
              <a:rPr lang="it-IT" sz="2800" b="1" dirty="0" smtClean="0">
                <a:solidFill>
                  <a:schemeClr val="tx2"/>
                </a:solidFill>
              </a:rPr>
              <a:t>Le trasformazioni del mercato del lavoro </a:t>
            </a:r>
            <a:br>
              <a:rPr lang="it-IT" sz="2800" b="1" dirty="0" smtClean="0">
                <a:solidFill>
                  <a:schemeClr val="tx2"/>
                </a:solidFill>
              </a:rPr>
            </a:br>
            <a:r>
              <a:rPr lang="it-IT" sz="2200" i="1" dirty="0" smtClean="0">
                <a:latin typeface="+mn-lt"/>
                <a:ea typeface="+mn-ea"/>
                <a:cs typeface="+mn-cs"/>
              </a:rPr>
              <a:t>Segnali di crescente polarizzazione delle professioni</a:t>
            </a:r>
            <a:endParaRPr lang="en-US" sz="2200" i="1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995083" y="1626059"/>
            <a:ext cx="4558552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1100" b="1" dirty="0" smtClean="0"/>
              <a:t>Veneto. Posizioni di lavoro </a:t>
            </a:r>
            <a:r>
              <a:rPr lang="it-IT" sz="1100" b="1" dirty="0" err="1" smtClean="0"/>
              <a:t>dipendente*</a:t>
            </a:r>
            <a:r>
              <a:rPr lang="it-IT" sz="1100" b="1" dirty="0" smtClean="0"/>
              <a:t> per livello professionale – INDUSTRIA. Variazioni cumulate dicembre 2008 – dicembre 2017</a:t>
            </a:r>
            <a:endParaRPr lang="it-IT" altLang="ja-JP" sz="1100" dirty="0">
              <a:latin typeface="Arial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012454" y="6088999"/>
            <a:ext cx="3543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* Al netto del lavoro domestico e del lavoro intermittente.</a:t>
            </a:r>
            <a:endParaRPr lang="it-IT" altLang="ja-JP" sz="800" dirty="0">
              <a:ea typeface="MS Mincho" pitchFamily="49" charset="-128"/>
              <a:cs typeface="Tahoma" pitchFamily="34" charset="0"/>
            </a:endParaRPr>
          </a:p>
          <a:p>
            <a:pPr algn="ctr"/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Fonte: 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ns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 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elab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. su dati Veneto Lavoro/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Silv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 (estrazione 25 </a:t>
            </a:r>
            <a:r>
              <a:rPr lang="it-IT" altLang="ja-JP" sz="800" dirty="0" smtClean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aprile 2018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)</a:t>
            </a:r>
            <a:endParaRPr lang="it-IT" altLang="ja-JP" sz="800" dirty="0">
              <a:ea typeface="MS PGothic" pitchFamily="34" charset="-128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7506" y="2249558"/>
            <a:ext cx="4701514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8579" y="2239683"/>
            <a:ext cx="4686861" cy="34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051177" y="1630541"/>
            <a:ext cx="457200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1100" b="1" dirty="0" smtClean="0"/>
              <a:t>Veneto. Posizioni di lavoro </a:t>
            </a:r>
            <a:r>
              <a:rPr lang="it-IT" sz="1100" b="1" dirty="0" err="1" smtClean="0"/>
              <a:t>dipendente*</a:t>
            </a:r>
            <a:r>
              <a:rPr lang="it-IT" sz="1100" b="1" dirty="0" smtClean="0"/>
              <a:t> per livello professionale – TERZIARIO. Variazioni cumulate dicembre 2008 – dicembre 2017</a:t>
            </a:r>
            <a:endParaRPr lang="it-IT" altLang="ja-JP" sz="1100" dirty="0">
              <a:latin typeface="Arial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971800" y="2380129"/>
            <a:ext cx="632012" cy="3415553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8328212" y="2357717"/>
            <a:ext cx="632012" cy="3415553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2622176" y="5930153"/>
            <a:ext cx="1318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rgbClr val="FFC000"/>
                </a:solidFill>
              </a:rPr>
              <a:t>Effetto </a:t>
            </a:r>
            <a:r>
              <a:rPr lang="it-IT" sz="1600" dirty="0" err="1" smtClean="0">
                <a:solidFill>
                  <a:srgbClr val="FFC000"/>
                </a:solidFill>
              </a:rPr>
              <a:t>Idustria</a:t>
            </a:r>
            <a:r>
              <a:rPr lang="it-IT" sz="1600" dirty="0" smtClean="0">
                <a:solidFill>
                  <a:srgbClr val="FFC000"/>
                </a:solidFill>
              </a:rPr>
              <a:t> 4.0?</a:t>
            </a:r>
            <a:endParaRPr lang="it-IT" sz="1600" dirty="0">
              <a:solidFill>
                <a:srgbClr val="FFC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776882" y="5800165"/>
            <a:ext cx="1743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solidFill>
                  <a:srgbClr val="FFC000"/>
                </a:solidFill>
              </a:rPr>
              <a:t>Effetto stabilizzazione settore istruzione</a:t>
            </a:r>
            <a:endParaRPr lang="it-IT" sz="1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2. </a:t>
            </a:r>
            <a:r>
              <a:rPr lang="it-IT" sz="2800" b="1" dirty="0" smtClean="0">
                <a:solidFill>
                  <a:schemeClr val="tx2"/>
                </a:solidFill>
              </a:rPr>
              <a:t>Le trasformazioni del mercato del lavoro </a:t>
            </a:r>
            <a:br>
              <a:rPr lang="it-IT" sz="2800" b="1" dirty="0" smtClean="0">
                <a:solidFill>
                  <a:schemeClr val="tx2"/>
                </a:solidFill>
              </a:rPr>
            </a:br>
            <a:r>
              <a:rPr lang="it-IT" sz="2200" i="1" dirty="0" smtClean="0">
                <a:latin typeface="+mn-lt"/>
                <a:ea typeface="+mn-ea"/>
                <a:cs typeface="+mn-cs"/>
              </a:rPr>
              <a:t>Segnali di crescente polarizzazione delle professioni</a:t>
            </a:r>
            <a:endParaRPr lang="en-US" sz="2200" i="1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76518" y="1138010"/>
            <a:ext cx="8686800" cy="60016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r>
              <a:rPr lang="it-IT" sz="1100" b="1" dirty="0" smtClean="0"/>
              <a:t>Veneto. Posizioni di lavoro </a:t>
            </a:r>
            <a:r>
              <a:rPr lang="it-IT" sz="1100" b="1" dirty="0" err="1" smtClean="0"/>
              <a:t>dipendente*</a:t>
            </a:r>
            <a:r>
              <a:rPr lang="it-IT" sz="1100" b="1" dirty="0" smtClean="0"/>
              <a:t> per qualifica professionale. TUTTI I SETTORI. </a:t>
            </a:r>
            <a:br>
              <a:rPr lang="it-IT" sz="1100" b="1" dirty="0" smtClean="0"/>
            </a:br>
            <a:r>
              <a:rPr lang="it-IT" sz="1100" b="1" dirty="0" smtClean="0"/>
              <a:t>Variazioni cumulate, dicembre 2008 – dicembre 2017</a:t>
            </a:r>
          </a:p>
          <a:p>
            <a:r>
              <a:rPr lang="it-IT" sz="1100" i="1" dirty="0" smtClean="0"/>
              <a:t>Graduatoria dei profili professionali per numerosità della crescita occupazionale: primi dieci profili professionali ed ultimi dieci per qualifica</a:t>
            </a:r>
            <a:endParaRPr lang="it-IT" sz="1100" dirty="0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3057714" y="6304152"/>
            <a:ext cx="3543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* Al netto del lavoro domestico e del lavoro intermittente.</a:t>
            </a:r>
            <a:endParaRPr lang="it-IT" altLang="ja-JP" sz="800" dirty="0">
              <a:ea typeface="MS Mincho" pitchFamily="49" charset="-128"/>
              <a:cs typeface="Tahoma" pitchFamily="34" charset="0"/>
            </a:endParaRPr>
          </a:p>
          <a:p>
            <a:pPr algn="ctr"/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Fonte: 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ns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 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elab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. su dati Veneto Lavoro/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Silv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 (estrazione 25 </a:t>
            </a:r>
            <a:r>
              <a:rPr lang="it-IT" altLang="ja-JP" sz="800" dirty="0" smtClean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aprile 2018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)</a:t>
            </a:r>
            <a:endParaRPr lang="it-IT" altLang="ja-JP" sz="800" dirty="0">
              <a:ea typeface="MS PGothic" pitchFamily="34" charset="-128"/>
            </a:endParaRPr>
          </a:p>
        </p:txBody>
      </p:sp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434323" y="1896035"/>
          <a:ext cx="8702261" cy="4625787"/>
        </p:xfrm>
        <a:graphic>
          <a:graphicData uri="http://schemas.openxmlformats.org/presentationml/2006/ole">
            <p:oleObj spid="_x0000_s32772" name="Documento" r:id="rId3" imgW="6211371" imgH="3333245" progId="Word.Document.12">
              <p:embed/>
            </p:oleObj>
          </a:graphicData>
        </a:graphic>
      </p:graphicFrame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r="49743"/>
          <a:stretch>
            <a:fillRect/>
          </a:stretch>
        </p:blipFill>
        <p:spPr bwMode="auto">
          <a:xfrm>
            <a:off x="9531723" y="1389530"/>
            <a:ext cx="1628332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49883"/>
          <a:stretch>
            <a:fillRect/>
          </a:stretch>
        </p:blipFill>
        <p:spPr bwMode="auto">
          <a:xfrm rot="10800000">
            <a:off x="9533978" y="3693460"/>
            <a:ext cx="162379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2. </a:t>
            </a:r>
            <a:r>
              <a:rPr lang="it-IT" sz="2800" b="1" dirty="0" smtClean="0">
                <a:solidFill>
                  <a:schemeClr val="tx2"/>
                </a:solidFill>
              </a:rPr>
              <a:t>Le trasformazioni del mercato del lavoro </a:t>
            </a:r>
            <a:br>
              <a:rPr lang="it-IT" sz="2800" b="1" dirty="0" smtClean="0">
                <a:solidFill>
                  <a:schemeClr val="tx2"/>
                </a:solidFill>
              </a:rPr>
            </a:br>
            <a:r>
              <a:rPr lang="it-IT" sz="2200" i="1" dirty="0" smtClean="0">
                <a:latin typeface="+mn-lt"/>
                <a:ea typeface="+mn-ea"/>
                <a:cs typeface="+mn-cs"/>
              </a:rPr>
              <a:t>Segnali di crescente polarizzazione delle professioni</a:t>
            </a:r>
            <a:endParaRPr lang="en-US" sz="2200" i="1" dirty="0">
              <a:latin typeface="+mn-lt"/>
              <a:ea typeface="+mn-ea"/>
              <a:cs typeface="+mn-cs"/>
            </a:endParaRPr>
          </a:p>
        </p:txBody>
      </p:sp>
      <p:pic>
        <p:nvPicPr>
          <p:cNvPr id="8" name="Immagine 7" descr="job-polarisation-3a1-1-new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124" y="1237129"/>
            <a:ext cx="5681757" cy="520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403410" y="4329954"/>
            <a:ext cx="6037729" cy="174812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5272" y="1905718"/>
            <a:ext cx="5248834" cy="3700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Connettore 2 15"/>
          <p:cNvCxnSpPr/>
          <p:nvPr/>
        </p:nvCxnSpPr>
        <p:spPr>
          <a:xfrm flipH="1">
            <a:off x="9762565" y="1277471"/>
            <a:ext cx="1021976" cy="2003611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2. </a:t>
            </a:r>
            <a:r>
              <a:rPr lang="it-IT" sz="2800" b="1" dirty="0" smtClean="0">
                <a:solidFill>
                  <a:schemeClr val="tx2"/>
                </a:solidFill>
              </a:rPr>
              <a:t>Le trasformazioni del mercato del lavoro </a:t>
            </a:r>
            <a:br>
              <a:rPr lang="it-IT" sz="2800" b="1" dirty="0" smtClean="0">
                <a:solidFill>
                  <a:schemeClr val="tx2"/>
                </a:solidFill>
              </a:rPr>
            </a:br>
            <a:r>
              <a:rPr lang="it-IT" sz="2200" i="1" dirty="0" smtClean="0">
                <a:latin typeface="+mn-lt"/>
                <a:ea typeface="+mn-ea"/>
                <a:cs typeface="+mn-cs"/>
              </a:rPr>
              <a:t> Il significato della tecnologia in azienda in termini di capitale umano </a:t>
            </a:r>
            <a:endParaRPr lang="en-US" sz="2200" i="1" dirty="0" smtClean="0">
              <a:latin typeface="+mn-lt"/>
              <a:ea typeface="+mn-ea"/>
              <a:cs typeface="+mn-cs"/>
            </a:endParaRPr>
          </a:p>
        </p:txBody>
      </p:sp>
      <p:grpSp>
        <p:nvGrpSpPr>
          <p:cNvPr id="3" name="Gruppo 8"/>
          <p:cNvGrpSpPr>
            <a:grpSpLocks/>
          </p:cNvGrpSpPr>
          <p:nvPr/>
        </p:nvGrpSpPr>
        <p:grpSpPr bwMode="auto">
          <a:xfrm>
            <a:off x="370727" y="2232213"/>
            <a:ext cx="8477438" cy="3764151"/>
            <a:chOff x="409970" y="1060376"/>
            <a:chExt cx="8208912" cy="3672408"/>
          </a:xfrm>
        </p:grpSpPr>
        <p:pic>
          <p:nvPicPr>
            <p:cNvPr id="4" name="Immagine 7"/>
            <p:cNvPicPr>
              <a:picLocks noChangeAspect="1" noChangeArrowheads="1"/>
            </p:cNvPicPr>
            <p:nvPr/>
          </p:nvPicPr>
          <p:blipFill>
            <a:blip r:embed="rId2" cstate="print"/>
            <a:srcRect l="5121" t="1299" r="5121" b="6712"/>
            <a:stretch>
              <a:fillRect/>
            </a:stretch>
          </p:blipFill>
          <p:spPr bwMode="auto">
            <a:xfrm>
              <a:off x="409970" y="1060376"/>
              <a:ext cx="8208912" cy="3672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ttangolo 4">
              <a:extLst>
                <a:ext uri="{FF2B5EF4-FFF2-40B4-BE49-F238E27FC236}">
                  <a16:creationId xmlns="" xmlns:a16="http://schemas.microsoft.com/office/drawing/2014/main" id="{2D0AB4F4-E355-412F-AE4A-0082230F3F77}"/>
                </a:ext>
              </a:extLst>
            </p:cNvPr>
            <p:cNvSpPr/>
            <p:nvPr/>
          </p:nvSpPr>
          <p:spPr>
            <a:xfrm>
              <a:off x="7381666" y="1871967"/>
              <a:ext cx="1223583" cy="216542"/>
            </a:xfrm>
            <a:prstGeom prst="rect">
              <a:avLst/>
            </a:prstGeom>
            <a:noFill/>
            <a:ln>
              <a:solidFill>
                <a:srgbClr val="F57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="" xmlns:a16="http://schemas.microsoft.com/office/drawing/2014/main" id="{BFEA2E1C-758F-4BE7-8321-9F81E850B164}"/>
                </a:ext>
              </a:extLst>
            </p:cNvPr>
            <p:cNvSpPr/>
            <p:nvPr/>
          </p:nvSpPr>
          <p:spPr>
            <a:xfrm>
              <a:off x="7390186" y="3403604"/>
              <a:ext cx="1225288" cy="216542"/>
            </a:xfrm>
            <a:prstGeom prst="rect">
              <a:avLst/>
            </a:prstGeom>
            <a:noFill/>
            <a:ln>
              <a:solidFill>
                <a:srgbClr val="F57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="" xmlns:a16="http://schemas.microsoft.com/office/drawing/2014/main" id="{A121816C-BA7E-4E14-BC35-F3271C63C760}"/>
                </a:ext>
              </a:extLst>
            </p:cNvPr>
            <p:cNvSpPr/>
            <p:nvPr/>
          </p:nvSpPr>
          <p:spPr>
            <a:xfrm>
              <a:off x="5725228" y="1871967"/>
              <a:ext cx="1223583" cy="216542"/>
            </a:xfrm>
            <a:prstGeom prst="rect">
              <a:avLst/>
            </a:prstGeom>
            <a:noFill/>
            <a:ln>
              <a:solidFill>
                <a:srgbClr val="F57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="" xmlns:a16="http://schemas.microsoft.com/office/drawing/2014/main" id="{E95FAF31-D8C2-445D-81FF-4588C28502D5}"/>
                </a:ext>
              </a:extLst>
            </p:cNvPr>
            <p:cNvSpPr/>
            <p:nvPr/>
          </p:nvSpPr>
          <p:spPr>
            <a:xfrm>
              <a:off x="4211939" y="1871967"/>
              <a:ext cx="1225286" cy="216542"/>
            </a:xfrm>
            <a:prstGeom prst="rect">
              <a:avLst/>
            </a:prstGeom>
            <a:noFill/>
            <a:ln>
              <a:solidFill>
                <a:srgbClr val="F57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="" xmlns:a16="http://schemas.microsoft.com/office/drawing/2014/main" id="{C4C98F63-ABBA-4AA8-946B-435171F88C95}"/>
                </a:ext>
              </a:extLst>
            </p:cNvPr>
            <p:cNvSpPr/>
            <p:nvPr/>
          </p:nvSpPr>
          <p:spPr>
            <a:xfrm>
              <a:off x="2594696" y="1871967"/>
              <a:ext cx="1223583" cy="216542"/>
            </a:xfrm>
            <a:prstGeom prst="rect">
              <a:avLst/>
            </a:prstGeom>
            <a:noFill/>
            <a:ln>
              <a:solidFill>
                <a:srgbClr val="F57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0" name="Titolo 1"/>
          <p:cNvSpPr txBox="1">
            <a:spLocks/>
          </p:cNvSpPr>
          <p:nvPr/>
        </p:nvSpPr>
        <p:spPr bwMode="auto">
          <a:xfrm>
            <a:off x="853328" y="6292196"/>
            <a:ext cx="842486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eaLnBrk="1" hangingPunct="1">
              <a:lnSpc>
                <a:spcPct val="120000"/>
              </a:lnSpc>
            </a:pPr>
            <a:r>
              <a:rPr lang="it-IT" altLang="it-IT" sz="900" dirty="0">
                <a:solidFill>
                  <a:srgbClr val="606060"/>
                </a:solidFill>
              </a:rPr>
              <a:t>Fonte: indagine sull'Industria 4.0 e tecnologie digitali in Veneto (2017), frutto della collaborazione tra la Scuola in Economia, Lingue e Imprenditorialità per gli Scambi Internazionali dell’Università Ca’ </a:t>
            </a:r>
            <a:r>
              <a:rPr lang="it-IT" altLang="it-IT" sz="900" dirty="0" err="1">
                <a:solidFill>
                  <a:srgbClr val="606060"/>
                </a:solidFill>
              </a:rPr>
              <a:t>Foscari</a:t>
            </a:r>
            <a:r>
              <a:rPr lang="it-IT" altLang="it-IT" sz="900" dirty="0">
                <a:solidFill>
                  <a:srgbClr val="606060"/>
                </a:solidFill>
              </a:rPr>
              <a:t> di Venezia, </a:t>
            </a:r>
            <a:r>
              <a:rPr lang="it-IT" altLang="it-IT" sz="900" dirty="0" err="1">
                <a:solidFill>
                  <a:srgbClr val="606060"/>
                </a:solidFill>
              </a:rPr>
              <a:t>Cciaa</a:t>
            </a:r>
            <a:r>
              <a:rPr lang="it-IT" altLang="it-IT" sz="900" dirty="0">
                <a:solidFill>
                  <a:srgbClr val="606060"/>
                </a:solidFill>
              </a:rPr>
              <a:t> </a:t>
            </a:r>
            <a:r>
              <a:rPr lang="it-IT" altLang="it-IT" sz="900" dirty="0" err="1">
                <a:solidFill>
                  <a:srgbClr val="606060"/>
                </a:solidFill>
              </a:rPr>
              <a:t>Treviso-Belluno</a:t>
            </a:r>
            <a:r>
              <a:rPr lang="it-IT" altLang="it-IT" sz="900" dirty="0">
                <a:solidFill>
                  <a:srgbClr val="606060"/>
                </a:solidFill>
              </a:rPr>
              <a:t>, Osservatorio Economico e Sociale di Treviso e t2i.</a:t>
            </a:r>
          </a:p>
        </p:txBody>
      </p:sp>
      <p:sp>
        <p:nvSpPr>
          <p:cNvPr id="11" name="CasellaDiTesto 55"/>
          <p:cNvSpPr txBox="1">
            <a:spLocks noChangeArrowheads="1"/>
          </p:cNvSpPr>
          <p:nvPr/>
        </p:nvSpPr>
        <p:spPr bwMode="auto">
          <a:xfrm>
            <a:off x="423023" y="1079782"/>
            <a:ext cx="1099353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eaLnBrk="1" hangingPunct="1"/>
            <a:r>
              <a:rPr lang="it-IT" altLang="it-IT" sz="2000" dirty="0">
                <a:solidFill>
                  <a:srgbClr val="0791DB"/>
                </a:solidFill>
              </a:rPr>
              <a:t>Aziende che utilizzano le tecnologie tendono ad assumere una quota maggiore di laureati e un numero minore di persone con la sola scuola dell’obbligo. Allo stesso modo, la percentuale di lavoratori qualificati è più alta, mentre il numero di lavoratori con basse competenze è inferiore.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 b="7543"/>
          <a:stretch>
            <a:fillRect/>
          </a:stretch>
        </p:blipFill>
        <p:spPr bwMode="auto">
          <a:xfrm>
            <a:off x="9139838" y="2350994"/>
            <a:ext cx="2653233" cy="2113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lvl="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3. </a:t>
            </a:r>
            <a:r>
              <a:rPr lang="it-IT" sz="2800" b="1" dirty="0" smtClean="0">
                <a:solidFill>
                  <a:schemeClr val="tx2"/>
                </a:solidFill>
              </a:rPr>
              <a:t>Qualche idea sul futuro</a:t>
            </a:r>
            <a:br>
              <a:rPr lang="it-IT" sz="2800" b="1" dirty="0" smtClean="0">
                <a:solidFill>
                  <a:schemeClr val="tx2"/>
                </a:solidFill>
              </a:rPr>
            </a:br>
            <a:r>
              <a:rPr lang="it-IT" sz="2200" i="1" dirty="0" smtClean="0">
                <a:latin typeface="+mn-lt"/>
                <a:ea typeface="+mn-ea"/>
                <a:cs typeface="+mn-cs"/>
              </a:rPr>
              <a:t> Alcune riflessioni sul processo di trasformazione in atto e le prospettive per il futuro</a:t>
            </a:r>
            <a:endParaRPr lang="en-US" sz="2200" i="1" dirty="0" smtClean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Risultati immagini per futuro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6157882" y="2218765"/>
            <a:ext cx="4297698" cy="2865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8" name="Titolo 1">
            <a:extLst>
              <a:ext uri="{FF2B5EF4-FFF2-40B4-BE49-F238E27FC236}">
                <a16:creationId xmlns="" xmlns:a16="http://schemas.microsoft.com/office/drawing/2014/main" id="{2AD7D250-782F-488D-BCDC-542F95C814FC}"/>
              </a:ext>
            </a:extLst>
          </p:cNvPr>
          <p:cNvSpPr txBox="1">
            <a:spLocks/>
          </p:cNvSpPr>
          <p:nvPr/>
        </p:nvSpPr>
        <p:spPr>
          <a:xfrm>
            <a:off x="636493" y="1259712"/>
            <a:ext cx="5172636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ü"/>
            </a:pPr>
            <a:r>
              <a:rPr lang="it-IT" altLang="it-IT" sz="2800" dirty="0" smtClean="0">
                <a:solidFill>
                  <a:srgbClr val="0791DB"/>
                </a:solidFill>
              </a:rPr>
              <a:t>Quali gli scenari evolutivi?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ü"/>
            </a:pPr>
            <a:r>
              <a:rPr lang="it-IT" altLang="it-IT" sz="2800" dirty="0" smtClean="0">
                <a:solidFill>
                  <a:srgbClr val="0791DB"/>
                </a:solidFill>
              </a:rPr>
              <a:t>Quali implicazioni in termini di evoluzione delle competenze?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1800"/>
              </a:spcAft>
              <a:buFont typeface="Wingdings" pitchFamily="2" charset="2"/>
              <a:buChar char="ü"/>
            </a:pPr>
            <a:r>
              <a:rPr lang="it-IT" altLang="it-IT" sz="2800" dirty="0" smtClean="0">
                <a:solidFill>
                  <a:srgbClr val="0791DB"/>
                </a:solidFill>
              </a:rPr>
              <a:t>Quale l’impatto sul sistema produttivo locale e sul mercato del lavoro?</a:t>
            </a:r>
          </a:p>
        </p:txBody>
      </p:sp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olo 1"/>
          <p:cNvSpPr txBox="1">
            <a:spLocks/>
          </p:cNvSpPr>
          <p:nvPr/>
        </p:nvSpPr>
        <p:spPr bwMode="auto">
          <a:xfrm>
            <a:off x="336492" y="69829"/>
            <a:ext cx="11519016" cy="38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216780"/>
            <a:endParaRPr lang="it-IT" altLang="it-IT" sz="2900" b="1" dirty="0">
              <a:solidFill>
                <a:srgbClr val="C00000"/>
              </a:solidFill>
              <a:latin typeface="Calibri" pitchFamily="34" charset="0"/>
              <a:ea typeface="ＭＳ Ｐゴシック" pitchFamily="34" charset="-128"/>
              <a:cs typeface="Arial" charset="0"/>
            </a:endParaRPr>
          </a:p>
          <a:p>
            <a:pPr defTabSz="1216780"/>
            <a:endParaRPr lang="it-IT" altLang="it-IT" sz="2100" b="1" dirty="0">
              <a:solidFill>
                <a:srgbClr val="FF9900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60419" name="Segnaposto numero diapositiva 1"/>
          <p:cNvSpPr txBox="1">
            <a:spLocks noGrp="1"/>
          </p:cNvSpPr>
          <p:nvPr/>
        </p:nvSpPr>
        <p:spPr bwMode="auto">
          <a:xfrm>
            <a:off x="9013319" y="6356504"/>
            <a:ext cx="2842189" cy="36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797" tIns="54401" rIns="108797" bIns="54401" anchor="ctr"/>
          <a:lstStyle/>
          <a:p>
            <a:pPr algn="r" defTabSz="1216780"/>
            <a:fld id="{7D12FA5C-1C82-4C25-8B4D-6721A5629793}" type="slidenum">
              <a:rPr lang="it-IT" altLang="it-IT" sz="1500" b="1">
                <a:solidFill>
                  <a:srgbClr val="606060"/>
                </a:solidFill>
                <a:ea typeface="ＭＳ Ｐゴシック" pitchFamily="34" charset="-128"/>
                <a:cs typeface="Arial" charset="0"/>
              </a:rPr>
              <a:pPr algn="r" defTabSz="1216780"/>
              <a:t>16</a:t>
            </a:fld>
            <a:endParaRPr lang="it-IT" altLang="it-IT" sz="1500" b="1" dirty="0">
              <a:solidFill>
                <a:srgbClr val="606060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60420" name="CasellaDiTesto 55"/>
          <p:cNvSpPr txBox="1">
            <a:spLocks noChangeArrowheads="1"/>
          </p:cNvSpPr>
          <p:nvPr/>
        </p:nvSpPr>
        <p:spPr bwMode="auto">
          <a:xfrm>
            <a:off x="336176" y="1250575"/>
            <a:ext cx="11362765" cy="490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31" tIns="60914" rIns="121831" bIns="60914">
            <a:spAutoFit/>
          </a:bodyPr>
          <a:lstStyle/>
          <a:p>
            <a:pPr marL="457086" indent="-457086" defTabSz="1216780">
              <a:lnSpc>
                <a:spcPct val="110000"/>
              </a:lnSpc>
              <a:buFontTx/>
              <a:buAutoNum type="arabicParenR"/>
            </a:pPr>
            <a:r>
              <a:rPr lang="it-IT" altLang="it-IT" sz="1900" b="1" dirty="0">
                <a:solidFill>
                  <a:srgbClr val="54AEEB"/>
                </a:solidFill>
                <a:cs typeface="Arial" charset="0"/>
              </a:rPr>
              <a:t>La trasformazione dei lavori esistenti: </a:t>
            </a:r>
          </a:p>
          <a:p>
            <a:pPr marL="990352" lvl="1" indent="-380905" defTabSz="1216780">
              <a:lnSpc>
                <a:spcPct val="110000"/>
              </a:lnSpc>
              <a:buFont typeface="Wingdings" pitchFamily="2" charset="2"/>
              <a:buChar char="Ø"/>
            </a:pPr>
            <a:r>
              <a:rPr lang="it-IT" altLang="it-IT" sz="1900" i="1" dirty="0">
                <a:solidFill>
                  <a:schemeClr val="accent1">
                    <a:lumMod val="75000"/>
                  </a:schemeClr>
                </a:solidFill>
                <a:cs typeface="Arial" charset="0"/>
              </a:rPr>
              <a:t>a parità di «nomenclatura formale» dei mestieri, differenti mansioni, più «larghe» rispetto agli ambiti disciplinari tradizionali, dunque con  più complesse competenze. Il tema dei «lavori ibridi»</a:t>
            </a:r>
          </a:p>
          <a:p>
            <a:pPr marL="457086" indent="-457086" defTabSz="1216780">
              <a:lnSpc>
                <a:spcPct val="110000"/>
              </a:lnSpc>
              <a:spcBef>
                <a:spcPts val="1200"/>
              </a:spcBef>
              <a:buFontTx/>
              <a:buAutoNum type="arabicParenR"/>
            </a:pPr>
            <a:r>
              <a:rPr lang="it-IT" altLang="it-IT" sz="1900" b="1" dirty="0" smtClean="0">
                <a:solidFill>
                  <a:srgbClr val="54AEEB"/>
                </a:solidFill>
                <a:cs typeface="Arial" charset="0"/>
              </a:rPr>
              <a:t>La </a:t>
            </a:r>
            <a:r>
              <a:rPr lang="it-IT" altLang="it-IT" sz="1900" b="1" dirty="0">
                <a:solidFill>
                  <a:srgbClr val="54AEEB"/>
                </a:solidFill>
                <a:cs typeface="Arial" charset="0"/>
              </a:rPr>
              <a:t>creazione di nuovi lavori legati alla digitalizzazione, all’intelligenza artificiale </a:t>
            </a:r>
          </a:p>
          <a:p>
            <a:pPr marL="990352" lvl="1" indent="-380905" defTabSz="1216780">
              <a:lnSpc>
                <a:spcPct val="110000"/>
              </a:lnSpc>
              <a:buFont typeface="Wingdings" pitchFamily="2" charset="2"/>
              <a:buChar char="Ø"/>
            </a:pPr>
            <a:r>
              <a:rPr lang="it-IT" altLang="it-IT" sz="1900" i="1" dirty="0">
                <a:solidFill>
                  <a:srgbClr val="606060"/>
                </a:solidFill>
                <a:cs typeface="Arial" charset="0"/>
              </a:rPr>
              <a:t>Concepita in logica di collaborazione con l’uomo in ambiti non noti</a:t>
            </a:r>
          </a:p>
          <a:p>
            <a:pPr marL="457086" indent="-457086" defTabSz="1216780">
              <a:lnSpc>
                <a:spcPct val="110000"/>
              </a:lnSpc>
              <a:spcBef>
                <a:spcPts val="1200"/>
              </a:spcBef>
              <a:buFontTx/>
              <a:buAutoNum type="arabicParenR"/>
            </a:pPr>
            <a:r>
              <a:rPr lang="it-IT" altLang="it-IT" sz="1900" b="1" dirty="0" smtClean="0">
                <a:solidFill>
                  <a:srgbClr val="54AEEB"/>
                </a:solidFill>
                <a:cs typeface="Arial" charset="0"/>
              </a:rPr>
              <a:t>La </a:t>
            </a:r>
            <a:r>
              <a:rPr lang="it-IT" altLang="it-IT" sz="1900" b="1" dirty="0">
                <a:solidFill>
                  <a:srgbClr val="54AEEB"/>
                </a:solidFill>
                <a:cs typeface="Arial" charset="0"/>
              </a:rPr>
              <a:t>potenziale distruzione di posti di lavoro: scenari ineludibili per capire dove stiamo andando, ma attenzione ai modelli </a:t>
            </a:r>
            <a:r>
              <a:rPr lang="it-IT" altLang="it-IT" sz="1900" b="1" dirty="0" err="1">
                <a:solidFill>
                  <a:srgbClr val="54AEEB"/>
                </a:solidFill>
                <a:cs typeface="Arial" charset="0"/>
              </a:rPr>
              <a:t>previsivi</a:t>
            </a:r>
            <a:r>
              <a:rPr lang="it-IT" altLang="it-IT" sz="1900" b="1" dirty="0">
                <a:solidFill>
                  <a:srgbClr val="54AEEB"/>
                </a:solidFill>
                <a:cs typeface="Arial" charset="0"/>
              </a:rPr>
              <a:t> troppo lineari e troppo ancorati al </a:t>
            </a:r>
            <a:r>
              <a:rPr lang="it-IT" altLang="it-IT" sz="1900" b="1" dirty="0" smtClean="0">
                <a:solidFill>
                  <a:srgbClr val="54AEEB"/>
                </a:solidFill>
                <a:cs typeface="Arial" charset="0"/>
              </a:rPr>
              <a:t>passati</a:t>
            </a:r>
          </a:p>
          <a:p>
            <a:pPr marL="457086" indent="-457086" defTabSz="1216780">
              <a:lnSpc>
                <a:spcPct val="110000"/>
              </a:lnSpc>
              <a:spcBef>
                <a:spcPts val="1200"/>
              </a:spcBef>
            </a:pPr>
            <a:endParaRPr lang="it-IT" altLang="it-IT" sz="1900" b="1" dirty="0">
              <a:solidFill>
                <a:srgbClr val="54AEEB"/>
              </a:solidFill>
              <a:cs typeface="Arial" charset="0"/>
            </a:endParaRPr>
          </a:p>
          <a:p>
            <a:pPr marL="990352" lvl="1" indent="-380905" defTabSz="1216780">
              <a:lnSpc>
                <a:spcPct val="110000"/>
              </a:lnSpc>
              <a:buFont typeface="Wingdings" pitchFamily="2" charset="2"/>
              <a:buChar char="Ø"/>
            </a:pPr>
            <a:r>
              <a:rPr lang="it-IT" altLang="it-IT" sz="1400" i="1" dirty="0" err="1">
                <a:solidFill>
                  <a:srgbClr val="606060"/>
                </a:solidFill>
                <a:cs typeface="Arial" charset="0"/>
              </a:rPr>
              <a:t>Frey</a:t>
            </a:r>
            <a:r>
              <a:rPr lang="it-IT" altLang="it-IT" sz="1400" i="1" dirty="0">
                <a:solidFill>
                  <a:srgbClr val="606060"/>
                </a:solidFill>
                <a:cs typeface="Arial" charset="0"/>
              </a:rPr>
              <a:t>, </a:t>
            </a:r>
            <a:r>
              <a:rPr lang="it-IT" altLang="it-IT" sz="1400" i="1" dirty="0" err="1">
                <a:solidFill>
                  <a:srgbClr val="606060"/>
                </a:solidFill>
                <a:cs typeface="Arial" charset="0"/>
              </a:rPr>
              <a:t>Osborne</a:t>
            </a:r>
            <a:r>
              <a:rPr lang="it-IT" altLang="it-IT" sz="1400" i="1" dirty="0">
                <a:solidFill>
                  <a:srgbClr val="606060"/>
                </a:solidFill>
                <a:cs typeface="Arial" charset="0"/>
              </a:rPr>
              <a:t> (2017), The Future </a:t>
            </a:r>
            <a:r>
              <a:rPr lang="it-IT" altLang="it-IT" sz="1400" i="1" dirty="0" err="1">
                <a:solidFill>
                  <a:srgbClr val="606060"/>
                </a:solidFill>
                <a:cs typeface="Arial" charset="0"/>
              </a:rPr>
              <a:t>of</a:t>
            </a:r>
            <a:r>
              <a:rPr lang="it-IT" altLang="it-IT" sz="1400" i="1" dirty="0">
                <a:solidFill>
                  <a:srgbClr val="606060"/>
                </a:solidFill>
                <a:cs typeface="Arial" charset="0"/>
              </a:rPr>
              <a:t> </a:t>
            </a:r>
            <a:r>
              <a:rPr lang="it-IT" altLang="it-IT" sz="1400" i="1" dirty="0" err="1">
                <a:solidFill>
                  <a:srgbClr val="606060"/>
                </a:solidFill>
                <a:cs typeface="Arial" charset="0"/>
              </a:rPr>
              <a:t>Employment</a:t>
            </a:r>
            <a:r>
              <a:rPr lang="it-IT" altLang="it-IT" sz="1400" i="1" dirty="0">
                <a:solidFill>
                  <a:srgbClr val="606060"/>
                </a:solidFill>
                <a:cs typeface="Arial" charset="0"/>
              </a:rPr>
              <a:t>: hanno stimato che il 47% delle occupazioni USA siano a rischio automazione (nel lungo periodo)</a:t>
            </a:r>
          </a:p>
          <a:p>
            <a:pPr marL="990352" lvl="1" indent="-380905" defTabSz="1216780">
              <a:lnSpc>
                <a:spcPct val="110000"/>
              </a:lnSpc>
              <a:buFont typeface="Wingdings" pitchFamily="2" charset="2"/>
              <a:buChar char="Ø"/>
            </a:pPr>
            <a:r>
              <a:rPr lang="it-IT" altLang="it-IT" sz="1400" i="1" dirty="0">
                <a:solidFill>
                  <a:srgbClr val="606060"/>
                </a:solidFill>
                <a:cs typeface="Arial" charset="0"/>
              </a:rPr>
              <a:t>OECD (2018), </a:t>
            </a:r>
            <a:r>
              <a:rPr lang="it-IT" altLang="it-IT" sz="1400" i="1" dirty="0" err="1">
                <a:solidFill>
                  <a:srgbClr val="606060"/>
                </a:solidFill>
                <a:cs typeface="Arial" charset="0"/>
              </a:rPr>
              <a:t>Automation</a:t>
            </a:r>
            <a:r>
              <a:rPr lang="it-IT" altLang="it-IT" sz="1400" i="1" dirty="0">
                <a:solidFill>
                  <a:srgbClr val="606060"/>
                </a:solidFill>
                <a:cs typeface="Arial" charset="0"/>
              </a:rPr>
              <a:t>, </a:t>
            </a:r>
            <a:r>
              <a:rPr lang="it-IT" altLang="it-IT" sz="1400" i="1" dirty="0" err="1">
                <a:solidFill>
                  <a:srgbClr val="606060"/>
                </a:solidFill>
                <a:cs typeface="Arial" charset="0"/>
              </a:rPr>
              <a:t>Skills</a:t>
            </a:r>
            <a:r>
              <a:rPr lang="it-IT" altLang="it-IT" sz="1400" i="1" dirty="0">
                <a:solidFill>
                  <a:srgbClr val="606060"/>
                </a:solidFill>
                <a:cs typeface="Arial" charset="0"/>
              </a:rPr>
              <a:t> </a:t>
            </a:r>
            <a:r>
              <a:rPr lang="it-IT" altLang="it-IT" sz="1400" i="1" dirty="0" err="1">
                <a:solidFill>
                  <a:srgbClr val="606060"/>
                </a:solidFill>
                <a:cs typeface="Arial" charset="0"/>
              </a:rPr>
              <a:t>Use</a:t>
            </a:r>
            <a:r>
              <a:rPr lang="it-IT" altLang="it-IT" sz="1400" i="1" dirty="0">
                <a:solidFill>
                  <a:srgbClr val="606060"/>
                </a:solidFill>
                <a:cs typeface="Arial" charset="0"/>
              </a:rPr>
              <a:t> and Training: diversa metodologia (focus sulle attività interne ai lavori)  abbatte la stima al 14% delle occupazioni nei Paesi OCSE</a:t>
            </a:r>
          </a:p>
          <a:p>
            <a:pPr marL="990352" lvl="1" indent="-380905" defTabSz="1216780">
              <a:lnSpc>
                <a:spcPct val="110000"/>
              </a:lnSpc>
              <a:buFont typeface="Wingdings" pitchFamily="2" charset="2"/>
              <a:buChar char="Ø"/>
            </a:pPr>
            <a:r>
              <a:rPr lang="it-IT" altLang="it-IT" sz="1400" i="1" dirty="0">
                <a:solidFill>
                  <a:srgbClr val="606060"/>
                </a:solidFill>
                <a:cs typeface="Arial" charset="0"/>
              </a:rPr>
              <a:t>Non esiste un modello </a:t>
            </a:r>
            <a:r>
              <a:rPr lang="it-IT" altLang="it-IT" sz="1400" i="1" dirty="0" err="1">
                <a:solidFill>
                  <a:srgbClr val="606060"/>
                </a:solidFill>
                <a:cs typeface="Arial" charset="0"/>
              </a:rPr>
              <a:t>previsivo</a:t>
            </a:r>
            <a:r>
              <a:rPr lang="it-IT" altLang="it-IT" sz="1400" i="1" dirty="0">
                <a:solidFill>
                  <a:srgbClr val="606060"/>
                </a:solidFill>
                <a:cs typeface="Arial" charset="0"/>
              </a:rPr>
              <a:t> valido per tutti i contesti: sentieri di sviluppo di un territorio, destrezza «manuale» , creatività e versatilità rispetto ai mercati (intelligenza sociale del lavoro) sono forti vincoli all’automazione integrale.</a:t>
            </a:r>
            <a:endParaRPr lang="it-IT" altLang="it-IT" sz="1400" dirty="0">
              <a:solidFill>
                <a:srgbClr val="606060"/>
              </a:solidFill>
              <a:cs typeface="Arial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 txBox="1">
            <a:spLocks/>
          </p:cNvSpPr>
          <p:nvPr/>
        </p:nvSpPr>
        <p:spPr>
          <a:xfrm>
            <a:off x="309282" y="242048"/>
            <a:ext cx="11631706" cy="12505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EE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Qualche idea sul futuro</a:t>
            </a:r>
            <a:b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it-IT" sz="2200" i="1" dirty="0" smtClean="0">
                <a:latin typeface="+mj-lt"/>
                <a:ea typeface="+mj-ea"/>
                <a:cs typeface="+mj-cs"/>
              </a:rPr>
              <a:t>Le principali traiettorie di cambiamento del lavoro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kumimoji="0" lang="en-US" sz="2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3. </a:t>
            </a:r>
            <a:r>
              <a:rPr lang="it-IT" sz="2800" b="1" dirty="0" smtClean="0">
                <a:solidFill>
                  <a:schemeClr val="tx2"/>
                </a:solidFill>
              </a:rPr>
              <a:t>Qualche idea sul futuro</a:t>
            </a:r>
            <a:br>
              <a:rPr lang="it-IT" sz="2800" b="1" dirty="0" smtClean="0">
                <a:solidFill>
                  <a:schemeClr val="tx2"/>
                </a:solidFill>
              </a:rPr>
            </a:br>
            <a:r>
              <a:rPr lang="it-IT" sz="2200" i="1" dirty="0" smtClean="0">
                <a:latin typeface="+mn-lt"/>
                <a:ea typeface="+mn-ea"/>
                <a:cs typeface="+mn-cs"/>
              </a:rPr>
              <a:t> Tecnologia: bestia nera o opportunità?</a:t>
            </a:r>
            <a:endParaRPr lang="en-US" sz="2200" i="1" dirty="0" smtClean="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Risultati immagini per martin ford il futuro senza lavo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587" y="1322255"/>
            <a:ext cx="2446875" cy="3397662"/>
          </a:xfrm>
          <a:prstGeom prst="rect">
            <a:avLst/>
          </a:prstGeom>
          <a:noFill/>
        </p:spPr>
      </p:pic>
      <p:pic>
        <p:nvPicPr>
          <p:cNvPr id="7" name="Picture 4" descr="Risultati immagini per la nuova rivoluzione delle macch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8768" y="3147446"/>
            <a:ext cx="2329371" cy="3583904"/>
          </a:xfrm>
          <a:prstGeom prst="rect">
            <a:avLst/>
          </a:prstGeom>
          <a:noFill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6066" y="3508811"/>
            <a:ext cx="2448272" cy="321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43931" y="914152"/>
            <a:ext cx="2352145" cy="3093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63617" y="2702858"/>
            <a:ext cx="3065930" cy="4087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14054" y="188258"/>
            <a:ext cx="1852028" cy="243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5993" y="363071"/>
            <a:ext cx="4172230" cy="377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64F6814-96D5-4463-898E-405CC0C401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AB714CE-B89C-4535-8A80-F0B742A2B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89" y="1434354"/>
            <a:ext cx="6400800" cy="4495800"/>
          </a:xfrm>
        </p:spPr>
        <p:txBody>
          <a:bodyPr>
            <a:noAutofit/>
          </a:bodyPr>
          <a:lstStyle/>
          <a:p>
            <a:pPr marL="623888" lvl="0" indent="-623888" fontAlgn="base">
              <a:spcBef>
                <a:spcPts val="600"/>
              </a:spcBef>
              <a:spcAft>
                <a:spcPts val="1200"/>
              </a:spcAft>
              <a:buClr>
                <a:srgbClr val="53548A"/>
              </a:buClr>
              <a:buSzPct val="76000"/>
              <a:buNone/>
            </a:pPr>
            <a:r>
              <a:rPr lang="it-IT" dirty="0" smtClean="0">
                <a:solidFill>
                  <a:srgbClr val="352268"/>
                </a:solidFill>
                <a:sym typeface="Symbol"/>
              </a:rPr>
              <a:t>	 </a:t>
            </a:r>
            <a:r>
              <a:rPr lang="it-IT" dirty="0" smtClean="0">
                <a:solidFill>
                  <a:srgbClr val="352268"/>
                </a:solidFill>
              </a:rPr>
              <a:t>IMPATTO GENERALIZZATO DELLE NUOVE TECNOLOGIE</a:t>
            </a:r>
            <a:endParaRPr lang="it-IT" dirty="0" smtClean="0">
              <a:solidFill>
                <a:srgbClr val="352268"/>
              </a:solidFill>
              <a:latin typeface="+mj-lt"/>
              <a:ea typeface="+mj-ea"/>
              <a:cs typeface="+mj-cs"/>
            </a:endParaRPr>
          </a:p>
          <a:p>
            <a:pPr marL="623888" lvl="0" indent="-623888" fontAlgn="base">
              <a:spcBef>
                <a:spcPts val="600"/>
              </a:spcBef>
              <a:spcAft>
                <a:spcPts val="1200"/>
              </a:spcAft>
              <a:buClr>
                <a:srgbClr val="53548A"/>
              </a:buClr>
              <a:buSzPct val="76000"/>
              <a:buNone/>
            </a:pPr>
            <a:r>
              <a:rPr lang="it-IT" dirty="0" smtClean="0">
                <a:solidFill>
                  <a:srgbClr val="352268"/>
                </a:solidFill>
                <a:latin typeface="+mj-lt"/>
                <a:ea typeface="+mj-ea"/>
                <a:cs typeface="+mj-cs"/>
              </a:rPr>
              <a:t>	</a:t>
            </a:r>
            <a:r>
              <a:rPr lang="it-IT" dirty="0" smtClean="0">
                <a:solidFill>
                  <a:srgbClr val="352268"/>
                </a:solidFill>
                <a:latin typeface="+mj-lt"/>
                <a:ea typeface="+mj-ea"/>
                <a:cs typeface="+mj-cs"/>
                <a:sym typeface="Symbol"/>
              </a:rPr>
              <a:t> </a:t>
            </a:r>
            <a:r>
              <a:rPr lang="it-IT" dirty="0" smtClean="0">
                <a:solidFill>
                  <a:srgbClr val="352268"/>
                </a:solidFill>
                <a:latin typeface="+mj-lt"/>
                <a:ea typeface="+mj-ea"/>
                <a:cs typeface="+mj-cs"/>
              </a:rPr>
              <a:t>VELOCITÀ DEL PROCESSO </a:t>
            </a:r>
            <a:r>
              <a:rPr lang="it-IT" dirty="0" err="1" smtClean="0">
                <a:solidFill>
                  <a:srgbClr val="352268"/>
                </a:solidFill>
                <a:latin typeface="+mj-lt"/>
                <a:ea typeface="+mj-ea"/>
                <a:cs typeface="+mj-cs"/>
              </a:rPr>
              <a:t>DI</a:t>
            </a:r>
            <a:r>
              <a:rPr lang="it-IT" dirty="0" smtClean="0">
                <a:solidFill>
                  <a:srgbClr val="352268"/>
                </a:solidFill>
                <a:latin typeface="+mj-lt"/>
                <a:ea typeface="+mj-ea"/>
                <a:cs typeface="+mj-cs"/>
              </a:rPr>
              <a:t> CRESCITA DELLE TECNOLOGIE INFORMATICHE</a:t>
            </a:r>
          </a:p>
          <a:p>
            <a:pPr marL="623888" lvl="0" indent="-623888" fontAlgn="base">
              <a:spcBef>
                <a:spcPts val="600"/>
              </a:spcBef>
              <a:spcAft>
                <a:spcPts val="1200"/>
              </a:spcAft>
              <a:buClr>
                <a:srgbClr val="53548A"/>
              </a:buClr>
              <a:buSzPct val="76000"/>
              <a:buNone/>
            </a:pPr>
            <a:r>
              <a:rPr lang="it-IT" dirty="0" smtClean="0">
                <a:solidFill>
                  <a:srgbClr val="352268"/>
                </a:solidFill>
                <a:sym typeface="Symbol"/>
              </a:rPr>
              <a:t>	 </a:t>
            </a:r>
            <a:r>
              <a:rPr lang="it-IT" dirty="0" smtClean="0">
                <a:solidFill>
                  <a:srgbClr val="352268"/>
                </a:solidFill>
              </a:rPr>
              <a:t>VELOCITÀ DEL CAMBIAMENTO E DIFFICOLTÀ </a:t>
            </a:r>
            <a:r>
              <a:rPr lang="it-IT" dirty="0" err="1" smtClean="0">
                <a:solidFill>
                  <a:srgbClr val="352268"/>
                </a:solidFill>
              </a:rPr>
              <a:t>DI</a:t>
            </a:r>
            <a:r>
              <a:rPr lang="it-IT" dirty="0" smtClean="0">
                <a:solidFill>
                  <a:srgbClr val="352268"/>
                </a:solidFill>
              </a:rPr>
              <a:t> PREVISIONE</a:t>
            </a:r>
            <a:endParaRPr lang="it-IT" dirty="0" smtClean="0">
              <a:solidFill>
                <a:srgbClr val="352268"/>
              </a:solidFill>
              <a:latin typeface="+mj-lt"/>
              <a:ea typeface="+mj-ea"/>
              <a:cs typeface="+mj-cs"/>
            </a:endParaRPr>
          </a:p>
          <a:p>
            <a:pPr marL="623888" lvl="0" indent="-623888" fontAlgn="base">
              <a:spcBef>
                <a:spcPts val="600"/>
              </a:spcBef>
              <a:spcAft>
                <a:spcPts val="1200"/>
              </a:spcAft>
              <a:buClr>
                <a:srgbClr val="53548A"/>
              </a:buClr>
              <a:buSzPct val="76000"/>
              <a:buNone/>
            </a:pPr>
            <a:endParaRPr lang="it-IT" sz="2400" dirty="0" smtClean="0">
              <a:solidFill>
                <a:srgbClr val="352268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28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lvl="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3. </a:t>
            </a:r>
            <a:r>
              <a:rPr lang="it-IT" sz="2800" b="1" dirty="0" smtClean="0">
                <a:solidFill>
                  <a:schemeClr val="tx2"/>
                </a:solidFill>
              </a:rPr>
              <a:t>Qualche idea sul futuro</a:t>
            </a:r>
            <a:br>
              <a:rPr lang="it-IT" sz="2800" b="1" dirty="0" smtClean="0">
                <a:solidFill>
                  <a:schemeClr val="tx2"/>
                </a:solidFill>
              </a:rPr>
            </a:br>
            <a:r>
              <a:rPr lang="it-IT" sz="2200" i="1" dirty="0" smtClean="0"/>
              <a:t> Tecnologia: bestia nera o opportunità?</a:t>
            </a:r>
            <a:endParaRPr lang="en-US" sz="2200" i="1" dirty="0" smtClean="0">
              <a:latin typeface="+mn-lt"/>
              <a:ea typeface="+mn-ea"/>
              <a:cs typeface="+mn-cs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39551" y="1961198"/>
            <a:ext cx="10877001" cy="344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623888" indent="-623888" fontAlgn="base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</a:pPr>
            <a:r>
              <a:rPr lang="it-IT" sz="2400" dirty="0" smtClean="0"/>
              <a:t>…“l’automazione rappresenta una minaccia soprattutto per i lavoratori con scarsa istruzione e competenze di livello </a:t>
            </a:r>
            <a:r>
              <a:rPr lang="it-IT" sz="2400" dirty="0" err="1" smtClean="0"/>
              <a:t>inferiore…</a:t>
            </a:r>
            <a:r>
              <a:rPr lang="it-IT" sz="2400" dirty="0" smtClean="0"/>
              <a:t> soprattutto per i lavori di routine e </a:t>
            </a:r>
            <a:r>
              <a:rPr lang="it-IT" sz="2400" dirty="0" err="1" smtClean="0"/>
              <a:t>ripetitivi…</a:t>
            </a:r>
            <a:r>
              <a:rPr lang="it-IT" sz="2400" dirty="0" smtClean="0"/>
              <a:t>”</a:t>
            </a:r>
          </a:p>
          <a:p>
            <a:pPr marL="623888" indent="-623888" fontAlgn="base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</a:pPr>
            <a:r>
              <a:rPr lang="it-IT" sz="2400" dirty="0" smtClean="0">
                <a:sym typeface="Symbol"/>
              </a:rPr>
              <a:t>…“anche moltissimi colletti bianchi, con istruzione universitaria, </a:t>
            </a:r>
            <a:r>
              <a:rPr lang="it-IT" sz="2400" dirty="0" err="1" smtClean="0">
                <a:sym typeface="Symbol"/>
              </a:rPr>
              <a:t>ricopriranno</a:t>
            </a:r>
            <a:r>
              <a:rPr lang="it-IT" sz="2400" dirty="0" smtClean="0">
                <a:sym typeface="Symbol"/>
              </a:rPr>
              <a:t> lavori a rischio”</a:t>
            </a:r>
          </a:p>
          <a:p>
            <a:pPr marL="623888" indent="-623888" fontAlgn="base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76000"/>
            </a:pPr>
            <a:endParaRPr lang="it-IT" sz="2400" dirty="0" smtClean="0">
              <a:sym typeface="Symbol"/>
            </a:endParaRPr>
          </a:p>
          <a:p>
            <a:pPr fontAlgn="base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SzPct val="76000"/>
            </a:pPr>
            <a:r>
              <a:rPr lang="it-IT" sz="2400" i="1" dirty="0" smtClean="0">
                <a:solidFill>
                  <a:srgbClr val="54AEEB"/>
                </a:solidFill>
                <a:sym typeface="Symbol"/>
              </a:rPr>
              <a:t>I computer stanno diventando molto esperti nell’acquisire abilità, soprattutto quando c’è a disposizione una grande quantità di dati da cui apprendere</a:t>
            </a:r>
            <a:endParaRPr lang="it-IT" sz="2400" i="1" dirty="0" smtClean="0">
              <a:solidFill>
                <a:srgbClr val="54AEEB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nancieros, Analytics, Difuminar, Negoc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282" y="202733"/>
            <a:ext cx="11698942" cy="5740867"/>
          </a:xfrm>
          <a:prstGeom prst="rect">
            <a:avLst/>
          </a:prstGeom>
          <a:noFill/>
        </p:spPr>
      </p:pic>
      <p:sp>
        <p:nvSpPr>
          <p:cNvPr id="4" name="Segnaposto contenuto 2">
            <a:extLst>
              <a:ext uri="{FF2B5EF4-FFF2-40B4-BE49-F238E27FC236}">
                <a16:creationId xmlns="" xmlns:a16="http://schemas.microsoft.com/office/drawing/2014/main" id="{D9826CC7-CFC8-4342-BAB1-A0D99CA33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378" y="3186954"/>
            <a:ext cx="10996222" cy="2407022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3600" b="1" dirty="0" smtClean="0">
                <a:solidFill>
                  <a:schemeClr val="tx2"/>
                </a:solidFill>
                <a:latin typeface="Britannic Bold" pitchFamily="34" charset="0"/>
              </a:rPr>
              <a:t> Le </a:t>
            </a:r>
            <a:r>
              <a:rPr lang="en-US" sz="3600" b="1" dirty="0" err="1" smtClean="0">
                <a:solidFill>
                  <a:schemeClr val="tx2"/>
                </a:solidFill>
                <a:latin typeface="Britannic Bold" pitchFamily="34" charset="0"/>
              </a:rPr>
              <a:t>dinamiche</a:t>
            </a:r>
            <a:r>
              <a:rPr lang="en-US" sz="3600" b="1" dirty="0" smtClean="0">
                <a:solidFill>
                  <a:schemeClr val="tx2"/>
                </a:solidFill>
                <a:latin typeface="Britannic Bold" pitchFamily="34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Britannic Bold" pitchFamily="34" charset="0"/>
              </a:rPr>
              <a:t>recenti</a:t>
            </a:r>
            <a:r>
              <a:rPr lang="en-US" sz="3600" b="1" dirty="0" smtClean="0">
                <a:solidFill>
                  <a:schemeClr val="tx2"/>
                </a:solidFill>
                <a:latin typeface="Britannic Bold" pitchFamily="34" charset="0"/>
              </a:rPr>
              <a:t> del </a:t>
            </a:r>
            <a:r>
              <a:rPr lang="en-US" sz="3600" b="1" dirty="0" err="1" smtClean="0">
                <a:solidFill>
                  <a:schemeClr val="tx2"/>
                </a:solidFill>
                <a:latin typeface="Britannic Bold" pitchFamily="34" charset="0"/>
              </a:rPr>
              <a:t>mercato</a:t>
            </a:r>
            <a:r>
              <a:rPr lang="en-US" sz="3600" b="1" dirty="0" smtClean="0">
                <a:solidFill>
                  <a:schemeClr val="tx2"/>
                </a:solidFill>
                <a:latin typeface="Britannic Bold" pitchFamily="34" charset="0"/>
              </a:rPr>
              <a:t> del </a:t>
            </a:r>
            <a:r>
              <a:rPr lang="en-US" sz="3600" b="1" dirty="0" err="1" smtClean="0">
                <a:solidFill>
                  <a:schemeClr val="tx2"/>
                </a:solidFill>
                <a:latin typeface="Britannic Bold" pitchFamily="34" charset="0"/>
              </a:rPr>
              <a:t>lavoro</a:t>
            </a:r>
            <a:endParaRPr lang="en-US" sz="3600" b="1" dirty="0">
              <a:solidFill>
                <a:schemeClr val="tx2"/>
              </a:solidFill>
              <a:latin typeface="Britannic Bold" pitchFamily="34" charset="0"/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3600" b="1" dirty="0" smtClean="0">
                <a:solidFill>
                  <a:schemeClr val="tx2"/>
                </a:solidFill>
                <a:latin typeface="Britannic Bold" pitchFamily="34" charset="0"/>
              </a:rPr>
              <a:t> Le </a:t>
            </a:r>
            <a:r>
              <a:rPr lang="en-US" sz="3600" b="1" dirty="0" err="1" smtClean="0">
                <a:solidFill>
                  <a:schemeClr val="tx2"/>
                </a:solidFill>
                <a:latin typeface="Britannic Bold" pitchFamily="34" charset="0"/>
              </a:rPr>
              <a:t>trasformazioni</a:t>
            </a:r>
            <a:r>
              <a:rPr lang="en-US" sz="3600" b="1" dirty="0" smtClean="0">
                <a:solidFill>
                  <a:schemeClr val="tx2"/>
                </a:solidFill>
                <a:latin typeface="Britannic Bold" pitchFamily="34" charset="0"/>
              </a:rPr>
              <a:t> del </a:t>
            </a:r>
            <a:r>
              <a:rPr lang="en-US" sz="3600" b="1" dirty="0" err="1" smtClean="0">
                <a:solidFill>
                  <a:schemeClr val="tx2"/>
                </a:solidFill>
                <a:latin typeface="Britannic Bold" pitchFamily="34" charset="0"/>
              </a:rPr>
              <a:t>mercato</a:t>
            </a:r>
            <a:r>
              <a:rPr lang="en-US" sz="3600" b="1" dirty="0" smtClean="0">
                <a:solidFill>
                  <a:schemeClr val="tx2"/>
                </a:solidFill>
                <a:latin typeface="Britannic Bold" pitchFamily="34" charset="0"/>
              </a:rPr>
              <a:t> del </a:t>
            </a:r>
            <a:r>
              <a:rPr lang="en-US" sz="3600" b="1" dirty="0" err="1" smtClean="0">
                <a:solidFill>
                  <a:schemeClr val="tx2"/>
                </a:solidFill>
                <a:latin typeface="Britannic Bold" pitchFamily="34" charset="0"/>
              </a:rPr>
              <a:t>lavoro</a:t>
            </a:r>
            <a:endParaRPr lang="en-US" sz="3600" b="1" dirty="0" smtClean="0">
              <a:solidFill>
                <a:schemeClr val="tx2"/>
              </a:solidFill>
              <a:latin typeface="Britannic Bold" pitchFamily="34" charset="0"/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3600" b="1" dirty="0" smtClean="0">
                <a:solidFill>
                  <a:schemeClr val="tx2"/>
                </a:solidFill>
                <a:latin typeface="Britannic Bold" pitchFamily="34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Britannic Bold" pitchFamily="34" charset="0"/>
              </a:rPr>
              <a:t>Qualche</a:t>
            </a:r>
            <a:r>
              <a:rPr lang="en-US" sz="3600" b="1" dirty="0" smtClean="0">
                <a:solidFill>
                  <a:schemeClr val="tx2"/>
                </a:solidFill>
                <a:latin typeface="Britannic Bold" pitchFamily="34" charset="0"/>
              </a:rPr>
              <a:t> idea </a:t>
            </a:r>
            <a:r>
              <a:rPr lang="en-US" sz="3600" b="1" dirty="0" err="1" smtClean="0">
                <a:solidFill>
                  <a:schemeClr val="tx2"/>
                </a:solidFill>
                <a:latin typeface="Britannic Bold" pitchFamily="34" charset="0"/>
              </a:rPr>
              <a:t>sul</a:t>
            </a:r>
            <a:r>
              <a:rPr lang="en-US" sz="3600" b="1" dirty="0" smtClean="0">
                <a:solidFill>
                  <a:schemeClr val="tx2"/>
                </a:solidFill>
                <a:latin typeface="Britannic Bold" pitchFamily="34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Britannic Bold" pitchFamily="34" charset="0"/>
              </a:rPr>
              <a:t>futuro</a:t>
            </a:r>
            <a:r>
              <a:rPr lang="en-US" sz="3600" b="1" dirty="0" smtClean="0">
                <a:solidFill>
                  <a:schemeClr val="tx2"/>
                </a:solidFill>
                <a:latin typeface="Britannic Bold" pitchFamily="34" charset="0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lvl="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3. </a:t>
            </a:r>
            <a:r>
              <a:rPr lang="it-IT" sz="2800" b="1" dirty="0" smtClean="0">
                <a:solidFill>
                  <a:schemeClr val="tx2"/>
                </a:solidFill>
              </a:rPr>
              <a:t>Qualche idea sul futuro</a:t>
            </a:r>
            <a:br>
              <a:rPr lang="it-IT" sz="2800" b="1" dirty="0" smtClean="0">
                <a:solidFill>
                  <a:schemeClr val="tx2"/>
                </a:solidFill>
              </a:rPr>
            </a:br>
            <a:r>
              <a:rPr lang="it-IT" sz="2200" i="1" dirty="0" smtClean="0"/>
              <a:t>L’impatto generalizzato delle nuove tecnologie</a:t>
            </a:r>
            <a:endParaRPr lang="en-US" sz="2200" i="1" dirty="0" smtClean="0">
              <a:latin typeface="+mn-lt"/>
              <a:ea typeface="+mn-ea"/>
              <a:cs typeface="+mn-cs"/>
            </a:endParaRP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4575" y="4694348"/>
            <a:ext cx="3238432" cy="181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9144" y="4274876"/>
            <a:ext cx="3155703" cy="165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323528" y="1219745"/>
            <a:ext cx="504056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63538" indent="-363538" fontAlgn="base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</a:pPr>
            <a:r>
              <a:rPr lang="it-IT" sz="2000" dirty="0" smtClean="0">
                <a:solidFill>
                  <a:srgbClr val="54AEEB"/>
                </a:solidFill>
              </a:rPr>
              <a:t>In agricoltura </a:t>
            </a:r>
            <a:r>
              <a:rPr lang="it-IT" sz="2000" dirty="0" smtClean="0">
                <a:solidFill>
                  <a:srgbClr val="54AEEB"/>
                </a:solidFill>
                <a:sym typeface="Symbol"/>
              </a:rPr>
              <a:t> es. raccolta</a:t>
            </a:r>
            <a:endParaRPr lang="it-IT" sz="2000" dirty="0" smtClean="0">
              <a:solidFill>
                <a:srgbClr val="54AEEB"/>
              </a:solidFill>
            </a:endParaRPr>
          </a:p>
          <a:p>
            <a:pPr marL="363538" indent="-363538" fontAlgn="base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</a:pPr>
            <a:r>
              <a:rPr lang="it-IT" sz="2000" dirty="0" smtClean="0">
                <a:solidFill>
                  <a:srgbClr val="54AEEB"/>
                </a:solidFill>
              </a:rPr>
              <a:t>Nell’industria </a:t>
            </a:r>
            <a:r>
              <a:rPr lang="it-IT" sz="2000" dirty="0" smtClean="0">
                <a:solidFill>
                  <a:srgbClr val="54AEEB"/>
                </a:solidFill>
                <a:sym typeface="Symbol"/>
              </a:rPr>
              <a:t> </a:t>
            </a:r>
            <a:r>
              <a:rPr lang="it-IT" sz="2000" dirty="0" smtClean="0">
                <a:solidFill>
                  <a:srgbClr val="54AEEB"/>
                </a:solidFill>
              </a:rPr>
              <a:t> automazione degli stabilimenti</a:t>
            </a:r>
          </a:p>
          <a:p>
            <a:pPr marL="363538" indent="-363538" fontAlgn="base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76000"/>
              <a:buFont typeface="Wingdings" pitchFamily="2" charset="2"/>
              <a:buChar char="q"/>
            </a:pPr>
            <a:r>
              <a:rPr lang="it-IT" sz="2000" dirty="0" smtClean="0">
                <a:solidFill>
                  <a:srgbClr val="54AEEB"/>
                </a:solidFill>
              </a:rPr>
              <a:t>Nei servizi</a:t>
            </a:r>
            <a:r>
              <a:rPr lang="it-IT" sz="2000" dirty="0" smtClean="0">
                <a:solidFill>
                  <a:srgbClr val="54AEEB"/>
                </a:solidFill>
                <a:sym typeface="Symbol"/>
              </a:rPr>
              <a:t> automazione dei servizi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77101" y="744416"/>
            <a:ext cx="3330170" cy="221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119" y="4847910"/>
            <a:ext cx="2402326" cy="160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2673" y="3146611"/>
            <a:ext cx="3231287" cy="177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7385" y="2716306"/>
            <a:ext cx="3754761" cy="202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lvl="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3. </a:t>
            </a:r>
            <a:r>
              <a:rPr lang="it-IT" sz="2800" b="1" dirty="0" smtClean="0">
                <a:solidFill>
                  <a:schemeClr val="tx2"/>
                </a:solidFill>
              </a:rPr>
              <a:t>Qualche idea sul futuro</a:t>
            </a:r>
            <a:br>
              <a:rPr lang="it-IT" sz="2800" b="1" dirty="0" smtClean="0">
                <a:solidFill>
                  <a:schemeClr val="tx2"/>
                </a:solidFill>
              </a:rPr>
            </a:br>
            <a:r>
              <a:rPr lang="it-IT" sz="2200" i="1" dirty="0" smtClean="0"/>
              <a:t>Tecnologia: bestia nera o opportunità?</a:t>
            </a:r>
            <a:endParaRPr lang="en-US" sz="2200" i="1" dirty="0" smtClean="0">
              <a:latin typeface="+mn-lt"/>
              <a:ea typeface="+mn-ea"/>
              <a:cs typeface="+mn-cs"/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="" xmlns:a16="http://schemas.microsoft.com/office/drawing/2014/main" id="{332C6651-D98F-4FF1-974E-B4A04723BB5A}"/>
              </a:ext>
            </a:extLst>
          </p:cNvPr>
          <p:cNvSpPr txBox="1">
            <a:spLocks/>
          </p:cNvSpPr>
          <p:nvPr/>
        </p:nvSpPr>
        <p:spPr bwMode="auto">
          <a:xfrm>
            <a:off x="249050" y="1333034"/>
            <a:ext cx="6164262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814" tIns="38904" rIns="77814" bIns="38904"/>
          <a:lstStyle>
            <a:lvl1pPr marL="339725" indent="-3397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Meccatronica, sensoristica e robotica collaborativa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Robotica a supporto del potenziamento corpo umano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Interconnessione plant to plant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Mixed reality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Virtualizzazione sistemi IT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Manifattura additiva 3D e 4D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Nano-manufacturing e scienza dei nuovi materiali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Contaminazione fra digitale e creatività artigiana</a:t>
            </a:r>
          </a:p>
          <a:p>
            <a:pPr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endParaRPr lang="it-IT" altLang="it-IT" sz="1600" dirty="0">
              <a:solidFill>
                <a:schemeClr val="tx1">
                  <a:lumMod val="65000"/>
                  <a:lumOff val="35000"/>
                </a:schemeClr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4" name="Immagine 6"/>
          <p:cNvPicPr>
            <a:picLocks noChangeAspect="1"/>
          </p:cNvPicPr>
          <p:nvPr/>
        </p:nvPicPr>
        <p:blipFill>
          <a:blip r:embed="rId2" cstate="print"/>
          <a:srcRect l="26375" t="18192" r="26375" b="23492"/>
          <a:stretch>
            <a:fillRect/>
          </a:stretch>
        </p:blipFill>
        <p:spPr bwMode="auto">
          <a:xfrm>
            <a:off x="9756963" y="2174595"/>
            <a:ext cx="1173163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magine 44">
            <a:extLst>
              <a:ext uri="{FF2B5EF4-FFF2-40B4-BE49-F238E27FC236}">
                <a16:creationId xmlns="" xmlns:a16="http://schemas.microsoft.com/office/drawing/2014/main" id="{644BA16A-E768-4A78-8A61-F7A39587BC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6487" r="16573"/>
          <a:stretch/>
        </p:blipFill>
        <p:spPr>
          <a:xfrm>
            <a:off x="7286190" y="3474368"/>
            <a:ext cx="2349725" cy="936104"/>
          </a:xfrm>
          <a:prstGeom prst="rect">
            <a:avLst/>
          </a:prstGeom>
        </p:spPr>
      </p:pic>
      <p:pic>
        <p:nvPicPr>
          <p:cNvPr id="46" name="Picture 4" descr="http://www.designboom.com/wp-content/uploads/2013/09/ekso-bionic-suit-wearable-robot-designboom01.jpg"/>
          <p:cNvPicPr>
            <a:picLocks noChangeAspect="1" noChangeArrowheads="1"/>
          </p:cNvPicPr>
          <p:nvPr/>
        </p:nvPicPr>
        <p:blipFill>
          <a:blip r:embed="rId4" cstate="print"/>
          <a:srcRect l="30042" t="6418" r="28735"/>
          <a:stretch>
            <a:fillRect/>
          </a:stretch>
        </p:blipFill>
        <p:spPr bwMode="auto">
          <a:xfrm>
            <a:off x="2685210" y="4393547"/>
            <a:ext cx="1604402" cy="176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Immagin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9999" y="4719358"/>
            <a:ext cx="1944687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4312772" y="4337143"/>
            <a:ext cx="2124075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846" tIns="38921" rIns="77846" bIns="38921">
            <a:spAutoFit/>
          </a:bodyPr>
          <a:lstStyle/>
          <a:p>
            <a:pPr algn="ctr" defTabSz="779463"/>
            <a:r>
              <a:rPr lang="it-IT" altLang="it-IT" sz="1400" b="1" dirty="0">
                <a:solidFill>
                  <a:srgbClr val="AA121C"/>
                </a:solidFill>
                <a:cs typeface="Arial" charset="0"/>
              </a:rPr>
              <a:t>Il  camerino virtuale</a:t>
            </a:r>
          </a:p>
        </p:txBody>
      </p:sp>
      <p:pic>
        <p:nvPicPr>
          <p:cNvPr id="49" name="Picture 38" descr="Risultati immagini per robot collaborativi e anziani"/>
          <p:cNvPicPr>
            <a:picLocks noChangeAspect="1" noChangeArrowheads="1"/>
          </p:cNvPicPr>
          <p:nvPr/>
        </p:nvPicPr>
        <p:blipFill>
          <a:blip r:embed="rId6" cstate="print"/>
          <a:srcRect r="10629"/>
          <a:stretch>
            <a:fillRect/>
          </a:stretch>
        </p:blipFill>
        <p:spPr bwMode="auto">
          <a:xfrm>
            <a:off x="484094" y="4368240"/>
            <a:ext cx="2092233" cy="156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CasellaDiTesto 27"/>
          <p:cNvSpPr txBox="1">
            <a:spLocks noChangeArrowheads="1"/>
          </p:cNvSpPr>
          <p:nvPr/>
        </p:nvSpPr>
        <p:spPr bwMode="auto">
          <a:xfrm>
            <a:off x="502958" y="5980766"/>
            <a:ext cx="2087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1400" b="1" dirty="0">
                <a:solidFill>
                  <a:srgbClr val="C00000"/>
                </a:solidFill>
                <a:cs typeface="Arial" charset="0"/>
              </a:rPr>
              <a:t>Robot collaborativi e esoscheletri</a:t>
            </a:r>
          </a:p>
        </p:txBody>
      </p:sp>
      <p:pic>
        <p:nvPicPr>
          <p:cNvPr id="51" name="Immagine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15401" y="1455365"/>
            <a:ext cx="1634470" cy="1634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Immagine 6"/>
          <p:cNvPicPr>
            <a:picLocks noChangeAspect="1"/>
          </p:cNvPicPr>
          <p:nvPr/>
        </p:nvPicPr>
        <p:blipFill>
          <a:blip r:embed="rId8" cstate="print"/>
          <a:srcRect t="9691" b="9691"/>
          <a:stretch>
            <a:fillRect/>
          </a:stretch>
        </p:blipFill>
        <p:spPr bwMode="auto">
          <a:xfrm>
            <a:off x="9184341" y="379807"/>
            <a:ext cx="2224182" cy="116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9146149" y="1615982"/>
            <a:ext cx="212407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846" tIns="38921" rIns="77846" bIns="38921">
            <a:spAutoFit/>
          </a:bodyPr>
          <a:lstStyle/>
          <a:p>
            <a:pPr algn="ctr" defTabSz="779463"/>
            <a:r>
              <a:rPr lang="it-IT" altLang="it-IT" sz="1400" b="1" dirty="0">
                <a:solidFill>
                  <a:srgbClr val="AA121C"/>
                </a:solidFill>
                <a:cs typeface="Arial" charset="0"/>
              </a:rPr>
              <a:t>Manifattura additiva e </a:t>
            </a:r>
            <a:r>
              <a:rPr lang="it-IT" altLang="it-IT" sz="1400" b="1" dirty="0" err="1">
                <a:solidFill>
                  <a:srgbClr val="AA121C"/>
                </a:solidFill>
                <a:cs typeface="Arial" charset="0"/>
              </a:rPr>
              <a:t>prototipazione</a:t>
            </a:r>
            <a:r>
              <a:rPr lang="it-IT" altLang="it-IT" sz="1400" b="1" dirty="0">
                <a:solidFill>
                  <a:srgbClr val="AA121C"/>
                </a:solidFill>
                <a:cs typeface="Arial" charset="0"/>
              </a:rPr>
              <a:t> 3D </a:t>
            </a:r>
          </a:p>
        </p:txBody>
      </p:sp>
      <p:sp>
        <p:nvSpPr>
          <p:cNvPr id="54" name="Text Box 8"/>
          <p:cNvSpPr txBox="1">
            <a:spLocks noChangeArrowheads="1"/>
          </p:cNvSpPr>
          <p:nvPr/>
        </p:nvSpPr>
        <p:spPr bwMode="auto">
          <a:xfrm rot="-5400000">
            <a:off x="6045155" y="1813532"/>
            <a:ext cx="2124075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846" tIns="38921" rIns="77846" bIns="38921">
            <a:spAutoFit/>
          </a:bodyPr>
          <a:lstStyle/>
          <a:p>
            <a:pPr algn="ctr" defTabSz="779463"/>
            <a:r>
              <a:rPr lang="it-IT" altLang="it-IT" sz="1400" b="1" dirty="0" err="1">
                <a:solidFill>
                  <a:srgbClr val="AA121C"/>
                </a:solidFill>
                <a:cs typeface="Arial" charset="0"/>
              </a:rPr>
              <a:t>Nanomateriali</a:t>
            </a:r>
            <a:endParaRPr lang="it-IT" altLang="it-IT" sz="1400" b="1" dirty="0">
              <a:solidFill>
                <a:srgbClr val="AA121C"/>
              </a:solidFill>
              <a:cs typeface="Arial" charset="0"/>
            </a:endParaRPr>
          </a:p>
        </p:txBody>
      </p:sp>
      <p:sp>
        <p:nvSpPr>
          <p:cNvPr id="55" name="Text Box 8"/>
          <p:cNvSpPr txBox="1">
            <a:spLocks noChangeArrowheads="1"/>
          </p:cNvSpPr>
          <p:nvPr/>
        </p:nvSpPr>
        <p:spPr bwMode="auto">
          <a:xfrm>
            <a:off x="6716154" y="3205350"/>
            <a:ext cx="3288458" cy="29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7846" tIns="38921" rIns="77846" bIns="38921">
            <a:spAutoFit/>
          </a:bodyPr>
          <a:lstStyle/>
          <a:p>
            <a:pPr algn="ctr" defTabSz="779463"/>
            <a:r>
              <a:rPr lang="it-IT" altLang="it-IT" sz="1400" b="1" dirty="0" err="1">
                <a:solidFill>
                  <a:srgbClr val="AA121C"/>
                </a:solidFill>
                <a:cs typeface="Arial" charset="0"/>
              </a:rPr>
              <a:t>Stent</a:t>
            </a:r>
            <a:r>
              <a:rPr lang="it-IT" altLang="it-IT" sz="1400" b="1" dirty="0">
                <a:solidFill>
                  <a:srgbClr val="AA121C"/>
                </a:solidFill>
                <a:cs typeface="Arial" charset="0"/>
              </a:rPr>
              <a:t> autoadattanti in stampa “4D”</a:t>
            </a:r>
          </a:p>
        </p:txBody>
      </p:sp>
      <p:pic>
        <p:nvPicPr>
          <p:cNvPr id="56" name="Picture 35" descr="Risultati immagini per realta' aumentata e diagnostica meccanic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71081" y="4606831"/>
            <a:ext cx="1438648" cy="132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CasellaDiTesto 32"/>
          <p:cNvSpPr txBox="1">
            <a:spLocks noChangeArrowheads="1"/>
          </p:cNvSpPr>
          <p:nvPr/>
        </p:nvSpPr>
        <p:spPr bwMode="auto">
          <a:xfrm>
            <a:off x="9935698" y="4160750"/>
            <a:ext cx="15561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1400" b="1" dirty="0">
                <a:solidFill>
                  <a:srgbClr val="C00000"/>
                </a:solidFill>
                <a:cs typeface="Arial" charset="0"/>
              </a:rPr>
              <a:t>Realtà virtuale</a:t>
            </a:r>
          </a:p>
        </p:txBody>
      </p:sp>
      <p:pic>
        <p:nvPicPr>
          <p:cNvPr id="58" name="Picture 2" descr="https://encrypted-tbn1.gstatic.com/images?q=tbn:ANd9GcRC9iMSiL0S6_kafEPypO0DOkp3-VH-_nmsEtwT52X13Tq76uqe6wfEnjc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33055" y="4592171"/>
            <a:ext cx="17399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 Box 8"/>
          <p:cNvSpPr txBox="1">
            <a:spLocks noChangeArrowheads="1"/>
          </p:cNvSpPr>
          <p:nvPr/>
        </p:nvSpPr>
        <p:spPr bwMode="auto">
          <a:xfrm>
            <a:off x="6603627" y="5602194"/>
            <a:ext cx="208756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7846" tIns="38921" rIns="77846" bIns="38921">
            <a:spAutoFit/>
          </a:bodyPr>
          <a:lstStyle/>
          <a:p>
            <a:pPr algn="ctr" defTabSz="779463"/>
            <a:r>
              <a:rPr lang="it-IT" altLang="it-IT" sz="1400" b="1" dirty="0" err="1">
                <a:solidFill>
                  <a:srgbClr val="AA121C"/>
                </a:solidFill>
                <a:cs typeface="Arial" charset="0"/>
              </a:rPr>
              <a:t>Sensoristica</a:t>
            </a:r>
            <a:r>
              <a:rPr lang="it-IT" altLang="it-IT" sz="1400" b="1" dirty="0">
                <a:solidFill>
                  <a:srgbClr val="AA121C"/>
                </a:solidFill>
                <a:cs typeface="Arial" charset="0"/>
              </a:rPr>
              <a:t> e diagnostica preventiva</a:t>
            </a:r>
          </a:p>
        </p:txBody>
      </p:sp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Segnaposto numero diapositiva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FA1159-09E4-4DB5-9F03-F1F20EAD78BE}" type="slidenum">
              <a:rPr lang="it-IT" altLang="it-IT">
                <a:ea typeface="ＭＳ Ｐゴシック" pitchFamily="34" charset="-128"/>
                <a:cs typeface="Arial" charset="0"/>
              </a:rPr>
              <a:pPr/>
              <a:t>22</a:t>
            </a:fld>
            <a:endParaRPr lang="it-IT" altLang="it-IT">
              <a:ea typeface="ＭＳ Ｐゴシック" pitchFamily="34" charset="-128"/>
              <a:cs typeface="Arial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lvl="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3. </a:t>
            </a:r>
            <a:r>
              <a:rPr lang="it-IT" sz="2800" b="1" dirty="0" smtClean="0">
                <a:solidFill>
                  <a:schemeClr val="tx2"/>
                </a:solidFill>
              </a:rPr>
              <a:t>Qualche idea sul futuro</a:t>
            </a:r>
            <a:br>
              <a:rPr lang="it-IT" sz="2800" b="1" dirty="0" smtClean="0">
                <a:solidFill>
                  <a:schemeClr val="tx2"/>
                </a:solidFill>
              </a:rPr>
            </a:br>
            <a:r>
              <a:rPr lang="it-IT" sz="2200" i="1" dirty="0" smtClean="0"/>
              <a:t>Tecnologia: bestia nera o opportunità?</a:t>
            </a:r>
            <a:endParaRPr lang="en-US" sz="2200" i="1" dirty="0" smtClean="0">
              <a:latin typeface="+mn-lt"/>
              <a:ea typeface="+mn-ea"/>
              <a:cs typeface="+mn-cs"/>
            </a:endParaRPr>
          </a:p>
        </p:txBody>
      </p:sp>
      <p:pic>
        <p:nvPicPr>
          <p:cNvPr id="8" name="0850E5B1-E9A1-44F4-A98E-58689BDE020A-L0-001.jpeg" descr="0850E5B1-E9A1-44F4-A98E-58689BDE020A-L0-001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88767" y="1289288"/>
            <a:ext cx="7197280" cy="4947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itolo 1"/>
          <p:cNvSpPr txBox="1">
            <a:spLocks/>
          </p:cNvSpPr>
          <p:nvPr/>
        </p:nvSpPr>
        <p:spPr bwMode="auto">
          <a:xfrm>
            <a:off x="336493" y="293034"/>
            <a:ext cx="11423783" cy="38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it-IT" altLang="it-IT" sz="2100" b="1" i="1" dirty="0">
                <a:solidFill>
                  <a:srgbClr val="00B0F0"/>
                </a:solidFill>
                <a:ea typeface="ＭＳ Ｐゴシック" pitchFamily="34" charset="-128"/>
                <a:cs typeface="Arial" charset="0"/>
              </a:rPr>
              <a:t>Le soft </a:t>
            </a:r>
            <a:r>
              <a:rPr lang="it-IT" altLang="it-IT" sz="2100" b="1" i="1" dirty="0" err="1">
                <a:solidFill>
                  <a:srgbClr val="00B0F0"/>
                </a:solidFill>
                <a:ea typeface="ＭＳ Ｐゴシック" pitchFamily="34" charset="-128"/>
                <a:cs typeface="Arial" charset="0"/>
              </a:rPr>
              <a:t>skill</a:t>
            </a:r>
            <a:r>
              <a:rPr lang="it-IT" altLang="it-IT" sz="2100" b="1" i="1" dirty="0">
                <a:solidFill>
                  <a:srgbClr val="00B0F0"/>
                </a:solidFill>
                <a:ea typeface="ＭＳ Ｐゴシック" pitchFamily="34" charset="-128"/>
                <a:cs typeface="Arial" charset="0"/>
              </a:rPr>
              <a:t> più richieste dal mercato del lavoro </a:t>
            </a:r>
            <a:r>
              <a:rPr lang="it-IT" altLang="it-IT" sz="2100" b="1" i="1" dirty="0" smtClean="0">
                <a:solidFill>
                  <a:srgbClr val="00B0F0"/>
                </a:solidFill>
                <a:ea typeface="ＭＳ Ｐゴシック" pitchFamily="34" charset="-128"/>
                <a:cs typeface="Arial" charset="0"/>
              </a:rPr>
              <a:t>nel </a:t>
            </a:r>
            <a:r>
              <a:rPr lang="it-IT" altLang="it-IT" sz="2100" b="1" i="1" dirty="0">
                <a:solidFill>
                  <a:srgbClr val="00B0F0"/>
                </a:solidFill>
                <a:ea typeface="ＭＳ Ｐゴシック" pitchFamily="34" charset="-128"/>
                <a:cs typeface="Arial" charset="0"/>
              </a:rPr>
              <a:t>2020 per sopravvivere all'automazione</a:t>
            </a:r>
          </a:p>
        </p:txBody>
      </p:sp>
      <p:sp>
        <p:nvSpPr>
          <p:cNvPr id="65540" name="CasellaDiTesto 55"/>
          <p:cNvSpPr txBox="1">
            <a:spLocks noChangeArrowheads="1"/>
          </p:cNvSpPr>
          <p:nvPr/>
        </p:nvSpPr>
        <p:spPr bwMode="auto">
          <a:xfrm>
            <a:off x="385166" y="887165"/>
            <a:ext cx="11569269" cy="532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90" tIns="60945" rIns="121890" bIns="60945">
            <a:spAutoFit/>
          </a:bodyPr>
          <a:lstStyle/>
          <a:p>
            <a:pPr eaLnBrk="1" hangingPunct="1"/>
            <a:r>
              <a:rPr lang="it-IT" altLang="it-IT" b="1" dirty="0">
                <a:cs typeface="Arial" charset="0"/>
              </a:rPr>
              <a:t>PROBLEM SOLVING IN SITUAZIONI COMPLESSE</a:t>
            </a:r>
          </a:p>
          <a:p>
            <a:pPr eaLnBrk="1" hangingPunct="1">
              <a:spcAft>
                <a:spcPts val="1200"/>
              </a:spcAft>
            </a:pP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In un contesto economico e professionale che richiede sempre più spesso flessibilità e capacità di adattamento, oltre che una certa abilità nel saper “leggere” i nuovi contesti di riferimento, comprensione, gestione e soluzione di qualsiasi genere di problematica sono competenze indispensabili.</a:t>
            </a:r>
          </a:p>
          <a:p>
            <a:pPr eaLnBrk="1" hangingPunct="1"/>
            <a:r>
              <a:rPr lang="it-IT" altLang="it-IT" b="1" dirty="0" smtClean="0">
                <a:cs typeface="Arial" charset="0"/>
              </a:rPr>
              <a:t>PENSIERO </a:t>
            </a:r>
            <a:r>
              <a:rPr lang="it-IT" altLang="it-IT" b="1" dirty="0">
                <a:cs typeface="Arial" charset="0"/>
              </a:rPr>
              <a:t>CRITICO</a:t>
            </a:r>
          </a:p>
          <a:p>
            <a:pPr eaLnBrk="1" hangingPunct="1">
              <a:spcAft>
                <a:spcPts val="1200"/>
              </a:spcAft>
            </a:pP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Osservazione e ascolto. Sono queste altre due parole chiave del mondo del lavoro di domani.</a:t>
            </a:r>
          </a:p>
          <a:p>
            <a:pPr eaLnBrk="1" hangingPunct="1"/>
            <a:r>
              <a:rPr lang="it-IT" altLang="it-IT" b="1" dirty="0" smtClean="0">
                <a:cs typeface="Arial" charset="0"/>
              </a:rPr>
              <a:t>CREATIVITÀ</a:t>
            </a:r>
            <a:endParaRPr lang="it-IT" altLang="it-IT" b="1" dirty="0">
              <a:cs typeface="Arial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In un contesto professionale ad alto tasso di competitività, innovazione e creatività possono fare la differenza. Grazie alla creatività, è possibile trovare una visione “originale” per la propria azienda, in grado di differenziarla dalle altre realtà presenti all’interno del mercato.</a:t>
            </a:r>
          </a:p>
          <a:p>
            <a:pPr eaLnBrk="1" hangingPunct="1"/>
            <a:r>
              <a:rPr lang="it-IT" altLang="it-IT" b="1" dirty="0" smtClean="0">
                <a:cs typeface="Arial" charset="0"/>
              </a:rPr>
              <a:t>GESTIONE </a:t>
            </a:r>
            <a:r>
              <a:rPr lang="it-IT" altLang="it-IT" b="1" dirty="0">
                <a:cs typeface="Arial" charset="0"/>
              </a:rPr>
              <a:t>DELLE PERSONE</a:t>
            </a:r>
          </a:p>
          <a:p>
            <a:pPr eaLnBrk="1" hangingPunct="1">
              <a:spcAft>
                <a:spcPts val="1200"/>
              </a:spcAft>
            </a:pP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Questa competenza non si riferisce esclusivamente al “saper organizzare”, per esempio, una squadra, </a:t>
            </a:r>
            <a:r>
              <a:rPr lang="it-IT" altLang="it-IT" dirty="0" smtClean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quant’anche </a:t>
            </a: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all’abilità nel motivare e valorizzare le persone che fanno parte della squadra stessa.</a:t>
            </a:r>
          </a:p>
          <a:p>
            <a:pPr eaLnBrk="1" hangingPunct="1"/>
            <a:r>
              <a:rPr lang="it-IT" altLang="it-IT" b="1" dirty="0" smtClean="0">
                <a:cs typeface="Arial" charset="0"/>
              </a:rPr>
              <a:t>SAPERSI </a:t>
            </a:r>
            <a:r>
              <a:rPr lang="it-IT" altLang="it-IT" b="1" dirty="0">
                <a:cs typeface="Arial" charset="0"/>
              </a:rPr>
              <a:t>COORDINARE CON L’ALTRO</a:t>
            </a:r>
          </a:p>
          <a:p>
            <a:pPr eaLnBrk="1" hangingPunct="1">
              <a:spcAft>
                <a:spcPts val="1200"/>
              </a:spcAft>
            </a:pPr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Dare un proprio contributo rinunciando a manie di protagonismo. Ecco l’essenza del coordinamento tra componenti dello stesso team.</a:t>
            </a:r>
          </a:p>
        </p:txBody>
      </p:sp>
      <p:sp>
        <p:nvSpPr>
          <p:cNvPr id="65541" name="Titolo 1"/>
          <p:cNvSpPr txBox="1">
            <a:spLocks/>
          </p:cNvSpPr>
          <p:nvPr/>
        </p:nvSpPr>
        <p:spPr bwMode="auto">
          <a:xfrm>
            <a:off x="295046" y="6468654"/>
            <a:ext cx="5070329" cy="38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 eaLnBrk="1" hangingPunct="1">
              <a:lnSpc>
                <a:spcPct val="120000"/>
              </a:lnSpc>
            </a:pPr>
            <a:r>
              <a:rPr lang="it-IT" altLang="it-IT" sz="1200" dirty="0">
                <a:solidFill>
                  <a:srgbClr val="606060"/>
                </a:solidFill>
              </a:rPr>
              <a:t>Fonte: World </a:t>
            </a:r>
            <a:r>
              <a:rPr lang="it-IT" altLang="it-IT" sz="1200" dirty="0" err="1">
                <a:solidFill>
                  <a:srgbClr val="606060"/>
                </a:solidFill>
              </a:rPr>
              <a:t>Economic</a:t>
            </a:r>
            <a:r>
              <a:rPr lang="it-IT" altLang="it-IT" sz="1200" dirty="0">
                <a:solidFill>
                  <a:srgbClr val="606060"/>
                </a:solidFill>
              </a:rPr>
              <a:t> Forum, </a:t>
            </a:r>
            <a:r>
              <a:rPr lang="en-US" altLang="it-IT" sz="1200" dirty="0">
                <a:solidFill>
                  <a:srgbClr val="606060"/>
                </a:solidFill>
              </a:rPr>
              <a:t>The Future of Jobs Report, </a:t>
            </a:r>
            <a:r>
              <a:rPr lang="it-IT" altLang="it-IT" sz="1200" dirty="0">
                <a:solidFill>
                  <a:srgbClr val="606060"/>
                </a:solidFill>
              </a:rPr>
              <a:t>2 luglio 2018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CasellaDiTesto 55"/>
          <p:cNvSpPr txBox="1">
            <a:spLocks noChangeArrowheads="1"/>
          </p:cNvSpPr>
          <p:nvPr/>
        </p:nvSpPr>
        <p:spPr bwMode="auto">
          <a:xfrm>
            <a:off x="241259" y="1064356"/>
            <a:ext cx="11498023" cy="48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90" tIns="60945" rIns="121890" bIns="60945">
            <a:spAutoFit/>
          </a:bodyPr>
          <a:lstStyle/>
          <a:p>
            <a:pPr eaLnBrk="1" hangingPunct="1"/>
            <a:r>
              <a:rPr lang="it-IT" altLang="it-IT" b="1" dirty="0">
                <a:cs typeface="Arial" charset="0"/>
              </a:rPr>
              <a:t>INTELLIGENZA EMOTIVA</a:t>
            </a:r>
          </a:p>
          <a:p>
            <a:pPr eaLnBrk="1" hangingPunct="1"/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Riconoscere, comprendere e gestire le emozioni, le proprie come anche e soprattutto quelle degli altri.</a:t>
            </a:r>
          </a:p>
          <a:p>
            <a:pPr eaLnBrk="1" hangingPunct="1"/>
            <a:endParaRPr lang="it-IT" altLang="it-IT" sz="1200" dirty="0">
              <a:solidFill>
                <a:schemeClr val="accent4">
                  <a:lumMod val="75000"/>
                </a:schemeClr>
              </a:solidFill>
              <a:cs typeface="Arial" charset="0"/>
            </a:endParaRPr>
          </a:p>
          <a:p>
            <a:pPr eaLnBrk="1" hangingPunct="1"/>
            <a:r>
              <a:rPr lang="it-IT" altLang="it-IT" b="1" dirty="0">
                <a:cs typeface="Arial" charset="0"/>
              </a:rPr>
              <a:t>CAPACITÀ </a:t>
            </a:r>
            <a:r>
              <a:rPr lang="it-IT" altLang="it-IT" b="1" dirty="0" err="1">
                <a:cs typeface="Arial" charset="0"/>
              </a:rPr>
              <a:t>DI</a:t>
            </a:r>
            <a:r>
              <a:rPr lang="it-IT" altLang="it-IT" b="1" dirty="0">
                <a:cs typeface="Arial" charset="0"/>
              </a:rPr>
              <a:t> GIUDIZIO E DECISIONISMO</a:t>
            </a:r>
          </a:p>
          <a:p>
            <a:pPr eaLnBrk="1" hangingPunct="1"/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Se l’osservazione e l’ascolto sono due componenti fondamentali nel lavoro di domani, altrettanto indispensabile è la capacità di prendere decisioni strategiche nel momento più opportuno.</a:t>
            </a:r>
          </a:p>
          <a:p>
            <a:pPr eaLnBrk="1" hangingPunct="1"/>
            <a:endParaRPr lang="it-IT" altLang="it-IT" sz="1200" dirty="0">
              <a:solidFill>
                <a:schemeClr val="accent4">
                  <a:lumMod val="75000"/>
                </a:schemeClr>
              </a:solidFill>
              <a:cs typeface="Arial" charset="0"/>
            </a:endParaRPr>
          </a:p>
          <a:p>
            <a:pPr eaLnBrk="1" hangingPunct="1"/>
            <a:r>
              <a:rPr lang="it-IT" altLang="it-IT" b="1" dirty="0">
                <a:cs typeface="Arial" charset="0"/>
              </a:rPr>
              <a:t>ORIENTAMENTO AL SERVIZIO</a:t>
            </a:r>
          </a:p>
          <a:p>
            <a:pPr eaLnBrk="1" hangingPunct="1"/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Essere “orientati al servizio” ha a che vedere con una certa predisposizione circa l’essere premurosi e collaborativi rispetto alle esigenze degli altri.</a:t>
            </a:r>
          </a:p>
          <a:p>
            <a:pPr eaLnBrk="1" hangingPunct="1"/>
            <a:endParaRPr lang="it-IT" altLang="it-IT" sz="1200" dirty="0">
              <a:solidFill>
                <a:schemeClr val="accent4">
                  <a:lumMod val="75000"/>
                </a:schemeClr>
              </a:solidFill>
              <a:cs typeface="Arial" charset="0"/>
            </a:endParaRPr>
          </a:p>
          <a:p>
            <a:pPr eaLnBrk="1" hangingPunct="1"/>
            <a:r>
              <a:rPr lang="it-IT" altLang="it-IT" b="1" dirty="0">
                <a:cs typeface="Arial" charset="0"/>
              </a:rPr>
              <a:t>NEGOZIAZIONE</a:t>
            </a:r>
          </a:p>
          <a:p>
            <a:pPr eaLnBrk="1" hangingPunct="1"/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Certe situazioni, oltre al semplice buon senso, richiedono una competenza strategica come la negoziazione.</a:t>
            </a:r>
          </a:p>
          <a:p>
            <a:pPr eaLnBrk="1" hangingPunct="1"/>
            <a:endParaRPr lang="it-IT" altLang="it-IT" sz="1200" dirty="0">
              <a:solidFill>
                <a:schemeClr val="accent4">
                  <a:lumMod val="75000"/>
                </a:schemeClr>
              </a:solidFill>
              <a:cs typeface="Arial" charset="0"/>
            </a:endParaRPr>
          </a:p>
          <a:p>
            <a:pPr eaLnBrk="1" hangingPunct="1"/>
            <a:r>
              <a:rPr lang="it-IT" altLang="it-IT" b="1" dirty="0">
                <a:cs typeface="Arial" charset="0"/>
              </a:rPr>
              <a:t>FLESSIBILITÀ</a:t>
            </a:r>
          </a:p>
          <a:p>
            <a:pPr eaLnBrk="1" hangingPunct="1"/>
            <a:r>
              <a:rPr lang="it-IT" altLang="it-IT" dirty="0">
                <a:solidFill>
                  <a:schemeClr val="accent4">
                    <a:lumMod val="75000"/>
                  </a:schemeClr>
                </a:solidFill>
                <a:cs typeface="Arial" charset="0"/>
              </a:rPr>
              <a:t>Questa competenza entra in gioco in diversi momenti della nostra vita sia privata che professionale. Quando a cambiare sono i contesti e le situazioni intorno a noi, di riflesso dovranno cambiare le nostre risposte e i nostri comportamenti.</a:t>
            </a:r>
          </a:p>
        </p:txBody>
      </p:sp>
      <p:sp>
        <p:nvSpPr>
          <p:cNvPr id="66565" name="Titolo 1"/>
          <p:cNvSpPr txBox="1">
            <a:spLocks/>
          </p:cNvSpPr>
          <p:nvPr/>
        </p:nvSpPr>
        <p:spPr bwMode="auto">
          <a:xfrm>
            <a:off x="375729" y="6468654"/>
            <a:ext cx="5204800" cy="38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lnSpc>
                <a:spcPct val="120000"/>
              </a:lnSpc>
            </a:pPr>
            <a:r>
              <a:rPr lang="it-IT" altLang="it-IT" sz="1200" dirty="0">
                <a:solidFill>
                  <a:srgbClr val="606060"/>
                </a:solidFill>
              </a:rPr>
              <a:t>Fonte: World </a:t>
            </a:r>
            <a:r>
              <a:rPr lang="it-IT" altLang="it-IT" sz="1200" dirty="0" err="1">
                <a:solidFill>
                  <a:srgbClr val="606060"/>
                </a:solidFill>
              </a:rPr>
              <a:t>Economic</a:t>
            </a:r>
            <a:r>
              <a:rPr lang="it-IT" altLang="it-IT" sz="1200" dirty="0">
                <a:solidFill>
                  <a:srgbClr val="606060"/>
                </a:solidFill>
              </a:rPr>
              <a:t> Forum, </a:t>
            </a:r>
            <a:r>
              <a:rPr lang="en-US" altLang="it-IT" sz="1200" dirty="0">
                <a:solidFill>
                  <a:srgbClr val="606060"/>
                </a:solidFill>
              </a:rPr>
              <a:t>The Future of Jobs Report, </a:t>
            </a:r>
            <a:r>
              <a:rPr lang="it-IT" altLang="it-IT" sz="1200" dirty="0">
                <a:solidFill>
                  <a:srgbClr val="606060"/>
                </a:solidFill>
              </a:rPr>
              <a:t>2 luglio 2018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 bwMode="auto">
          <a:xfrm>
            <a:off x="336493" y="293034"/>
            <a:ext cx="11423783" cy="38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/>
            <a:r>
              <a:rPr lang="it-IT" altLang="it-IT" sz="2100" b="1" i="1" dirty="0">
                <a:solidFill>
                  <a:srgbClr val="00B0F0"/>
                </a:solidFill>
                <a:ea typeface="ＭＳ Ｐゴシック" pitchFamily="34" charset="-128"/>
                <a:cs typeface="Arial" charset="0"/>
              </a:rPr>
              <a:t>Le soft </a:t>
            </a:r>
            <a:r>
              <a:rPr lang="it-IT" altLang="it-IT" sz="2100" b="1" i="1" dirty="0" err="1">
                <a:solidFill>
                  <a:srgbClr val="00B0F0"/>
                </a:solidFill>
                <a:ea typeface="ＭＳ Ｐゴシック" pitchFamily="34" charset="-128"/>
                <a:cs typeface="Arial" charset="0"/>
              </a:rPr>
              <a:t>skill</a:t>
            </a:r>
            <a:r>
              <a:rPr lang="it-IT" altLang="it-IT" sz="2100" b="1" i="1" dirty="0">
                <a:solidFill>
                  <a:srgbClr val="00B0F0"/>
                </a:solidFill>
                <a:ea typeface="ＭＳ Ｐゴシック" pitchFamily="34" charset="-128"/>
                <a:cs typeface="Arial" charset="0"/>
              </a:rPr>
              <a:t> più richieste dal mercato del lavoro </a:t>
            </a:r>
            <a:r>
              <a:rPr lang="it-IT" altLang="it-IT" sz="2100" b="1" i="1" dirty="0" smtClean="0">
                <a:solidFill>
                  <a:srgbClr val="00B0F0"/>
                </a:solidFill>
                <a:ea typeface="ＭＳ Ｐゴシック" pitchFamily="34" charset="-128"/>
                <a:cs typeface="Arial" charset="0"/>
              </a:rPr>
              <a:t>nel </a:t>
            </a:r>
            <a:r>
              <a:rPr lang="it-IT" altLang="it-IT" sz="2100" b="1" i="1" dirty="0">
                <a:solidFill>
                  <a:srgbClr val="00B0F0"/>
                </a:solidFill>
                <a:ea typeface="ＭＳ Ｐゴシック" pitchFamily="34" charset="-128"/>
                <a:cs typeface="Arial" charset="0"/>
              </a:rPr>
              <a:t>2020 per sopravvivere all'automazione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443753" y="1586753"/>
            <a:ext cx="11362765" cy="42492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3. </a:t>
            </a:r>
            <a:r>
              <a:rPr lang="it-IT" sz="2800" b="1" dirty="0" smtClean="0">
                <a:solidFill>
                  <a:schemeClr val="tx2"/>
                </a:solidFill>
              </a:rPr>
              <a:t>Qualche idea sul futuro </a:t>
            </a:r>
            <a:br>
              <a:rPr lang="it-IT" sz="2800" b="1" dirty="0" smtClean="0">
                <a:solidFill>
                  <a:schemeClr val="tx2"/>
                </a:solidFill>
              </a:rPr>
            </a:br>
            <a:r>
              <a:rPr lang="it-IT" sz="2200" i="1" dirty="0" smtClean="0">
                <a:latin typeface="+mn-lt"/>
                <a:ea typeface="+mn-ea"/>
                <a:cs typeface="+mn-cs"/>
              </a:rPr>
              <a:t> I lavori ibridi</a:t>
            </a:r>
            <a:endParaRPr lang="en-US" sz="2200" i="1" dirty="0" smtClean="0">
              <a:latin typeface="+mn-lt"/>
              <a:ea typeface="+mn-ea"/>
              <a:cs typeface="+mn-cs"/>
            </a:endParaRPr>
          </a:p>
        </p:txBody>
      </p:sp>
      <p:sp>
        <p:nvSpPr>
          <p:cNvPr id="14" name="Segnaposto contenuto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750888" y="1870448"/>
            <a:ext cx="10221912" cy="4046258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it-IT" b="1" i="1" dirty="0"/>
              <a:t>Il lavoro ibrido</a:t>
            </a:r>
            <a:endParaRPr lang="it-IT" b="1" dirty="0"/>
          </a:p>
          <a:p>
            <a:pPr lvl="1">
              <a:buNone/>
              <a:defRPr/>
            </a:pPr>
            <a:r>
              <a:rPr lang="it-IT" i="1" dirty="0" smtClean="0"/>
              <a:t>combina</a:t>
            </a:r>
            <a:r>
              <a:rPr lang="it-IT" dirty="0" smtClean="0"/>
              <a:t> </a:t>
            </a:r>
            <a:r>
              <a:rPr lang="it-IT" dirty="0"/>
              <a:t>e </a:t>
            </a:r>
            <a:r>
              <a:rPr lang="it-IT" i="1" dirty="0"/>
              <a:t>integra</a:t>
            </a:r>
            <a:endParaRPr lang="it-IT" dirty="0"/>
          </a:p>
          <a:p>
            <a:pPr lvl="2">
              <a:defRPr/>
            </a:pPr>
            <a:r>
              <a:rPr lang="it-IT" dirty="0"/>
              <a:t>Competenze tecniche, gestionali, professionali</a:t>
            </a:r>
          </a:p>
          <a:p>
            <a:pPr lvl="2">
              <a:defRPr/>
            </a:pPr>
            <a:r>
              <a:rPr lang="it-IT" dirty="0" err="1"/>
              <a:t>Skills</a:t>
            </a:r>
            <a:r>
              <a:rPr lang="it-IT" dirty="0"/>
              <a:t> informatiche</a:t>
            </a:r>
          </a:p>
          <a:p>
            <a:pPr lvl="2">
              <a:defRPr/>
            </a:pPr>
            <a:r>
              <a:rPr lang="it-IT" dirty="0" err="1"/>
              <a:t>Skills</a:t>
            </a:r>
            <a:r>
              <a:rPr lang="it-IT" dirty="0"/>
              <a:t> digitali</a:t>
            </a:r>
          </a:p>
          <a:p>
            <a:pPr lvl="2">
              <a:defRPr/>
            </a:pPr>
            <a:r>
              <a:rPr lang="it-IT" dirty="0"/>
              <a:t>Soft </a:t>
            </a:r>
            <a:r>
              <a:rPr lang="it-IT" dirty="0" err="1"/>
              <a:t>Skills</a:t>
            </a:r>
            <a:r>
              <a:rPr lang="it-IT" dirty="0"/>
              <a:t> </a:t>
            </a:r>
            <a:endParaRPr lang="it-IT" dirty="0" smtClean="0"/>
          </a:p>
          <a:p>
            <a:pPr lvl="2">
              <a:buNone/>
              <a:defRPr/>
            </a:pPr>
            <a:endParaRPr lang="it-IT" dirty="0"/>
          </a:p>
          <a:p>
            <a:pPr lvl="3">
              <a:buNone/>
              <a:defRPr/>
            </a:pPr>
            <a:r>
              <a:rPr lang="it-IT" dirty="0" smtClean="0"/>
              <a:t>	Comunicare </a:t>
            </a:r>
            <a:r>
              <a:rPr lang="it-IT" dirty="0"/>
              <a:t>nei </a:t>
            </a:r>
            <a:r>
              <a:rPr lang="it-IT" i="1" dirty="0"/>
              <a:t>social network</a:t>
            </a:r>
            <a:r>
              <a:rPr lang="it-IT" dirty="0"/>
              <a:t>, interagire con altre persone attraverso la mediazione o l’uso di tecnologie digitali, orientamenti per svolgere in modo efficace la propria attività in ambienti di lavoro in cui lo </a:t>
            </a:r>
            <a:r>
              <a:rPr lang="it-IT" i="1" dirty="0"/>
              <a:t>spazio </a:t>
            </a:r>
            <a:r>
              <a:rPr lang="it-IT" dirty="0"/>
              <a:t>(fisico e sociale) e il </a:t>
            </a:r>
            <a:r>
              <a:rPr lang="it-IT" i="1" dirty="0"/>
              <a:t>tempo </a:t>
            </a:r>
            <a:r>
              <a:rPr lang="it-IT" dirty="0"/>
              <a:t>(aziendale e personale) assumono configurazioni «non tradizionali».</a:t>
            </a:r>
            <a:endParaRPr lang="it-IT" altLang="it-IT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r="28763" b="7647"/>
          <a:stretch>
            <a:fillRect/>
          </a:stretch>
        </p:blipFill>
        <p:spPr bwMode="auto">
          <a:xfrm>
            <a:off x="8864413" y="831476"/>
            <a:ext cx="2646269" cy="24630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8604" t="15472" r="6123"/>
          <a:stretch>
            <a:fillRect/>
          </a:stretch>
        </p:blipFill>
        <p:spPr bwMode="auto">
          <a:xfrm>
            <a:off x="357958" y="1985305"/>
            <a:ext cx="5860032" cy="3937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375" y="6487542"/>
            <a:ext cx="4930613" cy="26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6964" y="2994160"/>
            <a:ext cx="6266361" cy="331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590" name="Rettangolo 4"/>
          <p:cNvSpPr>
            <a:spLocks noChangeArrowheads="1"/>
          </p:cNvSpPr>
          <p:nvPr/>
        </p:nvSpPr>
        <p:spPr bwMode="auto">
          <a:xfrm>
            <a:off x="795323" y="1028798"/>
            <a:ext cx="10580889" cy="73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51" tIns="60923" rIns="121851" bIns="60923">
            <a:spAutoFit/>
          </a:bodyPr>
          <a:lstStyle/>
          <a:p>
            <a:pPr eaLnBrk="1" hangingPunct="1"/>
            <a:r>
              <a:rPr lang="it-IT" altLang="it-IT" sz="2000" dirty="0">
                <a:solidFill>
                  <a:srgbClr val="54AEEB"/>
                </a:solidFill>
                <a:ea typeface="ＭＳ Ｐゴシック" pitchFamily="34" charset="-128"/>
                <a:cs typeface="Arial" charset="0"/>
              </a:rPr>
              <a:t>Grado di possesso richiesto per gruppi professionali e aree aziendali di inserimento</a:t>
            </a:r>
          </a:p>
          <a:p>
            <a:pPr eaLnBrk="1" hangingPunct="1"/>
            <a:r>
              <a:rPr lang="it-IT" altLang="it-IT" sz="2000" dirty="0">
                <a:solidFill>
                  <a:srgbClr val="54AEEB"/>
                </a:solidFill>
                <a:ea typeface="ＭＳ Ｐゴシック" pitchFamily="34" charset="-128"/>
                <a:cs typeface="Arial" charset="0"/>
              </a:rPr>
              <a:t>Analisi condotta sul totale previsioni assunzioni in Italia nel 2017</a:t>
            </a:r>
          </a:p>
        </p:txBody>
      </p:sp>
      <p:sp>
        <p:nvSpPr>
          <p:cNvPr id="7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3. </a:t>
            </a:r>
            <a:r>
              <a:rPr lang="it-IT" sz="2800" b="1" dirty="0" smtClean="0">
                <a:solidFill>
                  <a:schemeClr val="tx2"/>
                </a:solidFill>
              </a:rPr>
              <a:t>Qualche idea sul futuro </a:t>
            </a:r>
            <a:br>
              <a:rPr lang="it-IT" sz="2800" b="1" dirty="0" smtClean="0">
                <a:solidFill>
                  <a:schemeClr val="tx2"/>
                </a:solidFill>
              </a:rPr>
            </a:br>
            <a:r>
              <a:rPr lang="it-IT" sz="2200" i="1" dirty="0" smtClean="0">
                <a:latin typeface="+mn-lt"/>
                <a:ea typeface="+mn-ea"/>
                <a:cs typeface="+mn-cs"/>
              </a:rPr>
              <a:t> La trasversalità delle competenze digitali</a:t>
            </a:r>
            <a:endParaRPr lang="en-US" sz="2200" i="1" dirty="0" smtClean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60276" y="262386"/>
            <a:ext cx="317445" cy="5865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330719" y="324772"/>
            <a:ext cx="9186855" cy="6191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ttangolo 1"/>
          <p:cNvSpPr/>
          <p:nvPr/>
        </p:nvSpPr>
        <p:spPr>
          <a:xfrm>
            <a:off x="6198642" y="5827501"/>
            <a:ext cx="4505600" cy="1925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1" tIns="60923" rIns="121851" bIns="60923"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2AD7D250-782F-488D-BCDC-542F95C8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it-IT" b="1" dirty="0" smtClean="0"/>
              <a:t>Crescenti difficoltà di reclutamento in un mercato del lavoro sempre più complesso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D1A69947-E2BB-4A39-BE4F-D1FD17CF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6"/>
            <a:ext cx="6521203" cy="5356241"/>
          </a:xfrm>
        </p:spPr>
        <p:txBody>
          <a:bodyPr anchor="ctr">
            <a:normAutofit/>
          </a:bodyPr>
          <a:lstStyle/>
          <a:p>
            <a:pPr marL="266700" indent="-26670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it-IT" altLang="ja-JP" sz="2300" i="1" dirty="0" err="1" smtClean="0"/>
              <a:t>Mismatch</a:t>
            </a:r>
            <a:r>
              <a:rPr lang="it-IT" altLang="ja-JP" sz="2300" dirty="0" smtClean="0"/>
              <a:t> domanda/offerta di lavoro</a:t>
            </a:r>
          </a:p>
          <a:p>
            <a:pPr marL="266700" indent="-266700">
              <a:spcAft>
                <a:spcPts val="600"/>
              </a:spcAft>
              <a:buNone/>
              <a:defRPr/>
            </a:pPr>
            <a:r>
              <a:rPr lang="it-IT" altLang="ja-JP" sz="2300" i="1" dirty="0" smtClean="0"/>
              <a:t>	“… è diventata una missione reperire personale”</a:t>
            </a:r>
          </a:p>
          <a:p>
            <a:pPr marL="266700" indent="-266700">
              <a:spcAft>
                <a:spcPts val="600"/>
              </a:spcAft>
              <a:buNone/>
              <a:defRPr/>
            </a:pPr>
            <a:r>
              <a:rPr lang="it-IT" altLang="ja-JP" sz="2300" i="1" dirty="0" smtClean="0"/>
              <a:t>	“… le aziende hanno richieste sempre più specifiche”</a:t>
            </a:r>
          </a:p>
          <a:p>
            <a:pPr marL="266700" indent="-26670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it-IT" altLang="ja-JP" sz="2300" dirty="0" smtClean="0"/>
              <a:t>Profili professionali e competenze trasversali</a:t>
            </a:r>
          </a:p>
          <a:p>
            <a:pPr marL="266700" indent="-266700">
              <a:spcAft>
                <a:spcPts val="600"/>
              </a:spcAft>
              <a:buNone/>
              <a:defRPr/>
            </a:pPr>
            <a:r>
              <a:rPr lang="it-IT" altLang="ja-JP" sz="2300" dirty="0" smtClean="0"/>
              <a:t>	</a:t>
            </a:r>
            <a:r>
              <a:rPr lang="it-IT" altLang="ja-JP" sz="2300" i="1" dirty="0" smtClean="0"/>
              <a:t>“… serve oggi passare a forme più sofisticate di integrazione fra competenze specialistiche, sistemiche e comportamentali”</a:t>
            </a:r>
          </a:p>
          <a:p>
            <a:pPr marL="266700" indent="-26670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it-IT" altLang="ja-JP" sz="2300" dirty="0" smtClean="0"/>
              <a:t>Invecchiamento delle forze di lavoro; nuove generazioni in calo (e in fuga)</a:t>
            </a:r>
          </a:p>
          <a:p>
            <a:pPr marL="266700" indent="-266700">
              <a:spcAft>
                <a:spcPts val="600"/>
              </a:spcAft>
              <a:buNone/>
              <a:defRPr/>
            </a:pPr>
            <a:r>
              <a:rPr lang="it-IT" altLang="ja-JP" sz="2300" dirty="0" smtClean="0"/>
              <a:t>	…</a:t>
            </a:r>
            <a:endParaRPr lang="it-IT" altLang="ja-JP" sz="2300" i="1" dirty="0" smtClean="0"/>
          </a:p>
        </p:txBody>
      </p:sp>
    </p:spTree>
    <p:extLst>
      <p:ext uri="{BB962C8B-B14F-4D97-AF65-F5344CB8AC3E}">
        <p14:creationId xmlns="" xmlns:p14="http://schemas.microsoft.com/office/powerpoint/2010/main" val="15113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 l="10692" t="29596" r="33912" b="15625"/>
          <a:stretch>
            <a:fillRect/>
          </a:stretch>
        </p:blipFill>
        <p:spPr bwMode="auto">
          <a:xfrm>
            <a:off x="941294" y="699247"/>
            <a:ext cx="8489516" cy="471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10"/>
          <p:cNvSpPr/>
          <p:nvPr/>
        </p:nvSpPr>
        <p:spPr>
          <a:xfrm>
            <a:off x="1010285" y="5557228"/>
            <a:ext cx="24045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smtClean="0"/>
              <a:t>https://www.ilsole24ore.com</a:t>
            </a:r>
            <a:endParaRPr lang="it-IT" sz="1400" dirty="0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448236"/>
            <a:ext cx="3729318" cy="248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5113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1. </a:t>
            </a:r>
            <a:r>
              <a:rPr lang="en-US" sz="2800" b="1" dirty="0" smtClean="0">
                <a:solidFill>
                  <a:schemeClr val="tx2"/>
                </a:solidFill>
              </a:rPr>
              <a:t>Le </a:t>
            </a:r>
            <a:r>
              <a:rPr lang="en-US" sz="2800" b="1" dirty="0" err="1" smtClean="0">
                <a:solidFill>
                  <a:schemeClr val="tx2"/>
                </a:solidFill>
              </a:rPr>
              <a:t>dinamiche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recenti</a:t>
            </a:r>
            <a:r>
              <a:rPr lang="en-US" sz="2800" b="1" dirty="0" smtClean="0">
                <a:solidFill>
                  <a:schemeClr val="tx2"/>
                </a:solidFill>
              </a:rPr>
              <a:t> del </a:t>
            </a:r>
            <a:r>
              <a:rPr lang="en-US" sz="2800" b="1" dirty="0" err="1" smtClean="0">
                <a:solidFill>
                  <a:schemeClr val="tx2"/>
                </a:solidFill>
              </a:rPr>
              <a:t>mercato</a:t>
            </a:r>
            <a:r>
              <a:rPr lang="en-US" sz="2800" b="1" dirty="0" smtClean="0">
                <a:solidFill>
                  <a:schemeClr val="tx2"/>
                </a:solidFill>
              </a:rPr>
              <a:t> del </a:t>
            </a:r>
            <a:r>
              <a:rPr lang="en-US" sz="2800" b="1" dirty="0" err="1" smtClean="0">
                <a:solidFill>
                  <a:schemeClr val="tx2"/>
                </a:solidFill>
              </a:rPr>
              <a:t>lavoro</a:t>
            </a:r>
            <a:r>
              <a:rPr lang="en-US" sz="2800" b="1" dirty="0" smtClean="0">
                <a:solidFill>
                  <a:schemeClr val="tx2"/>
                </a:solidFill>
              </a:rPr>
              <a:t/>
            </a:r>
            <a:br>
              <a:rPr lang="en-US" sz="2800" b="1" dirty="0" smtClean="0">
                <a:solidFill>
                  <a:schemeClr val="tx2"/>
                </a:solidFill>
              </a:rPr>
            </a:br>
            <a:r>
              <a:rPr lang="en-US" sz="2200" i="1" dirty="0" smtClean="0">
                <a:latin typeface="+mn-lt"/>
                <a:ea typeface="+mn-ea"/>
                <a:cs typeface="+mn-cs"/>
              </a:rPr>
              <a:t>C</a:t>
            </a:r>
            <a:r>
              <a:rPr lang="it-IT" sz="2200" i="1" dirty="0" err="1" smtClean="0">
                <a:latin typeface="+mn-lt"/>
                <a:ea typeface="+mn-ea"/>
                <a:cs typeface="+mn-cs"/>
              </a:rPr>
              <a:t>onsolidata</a:t>
            </a:r>
            <a:r>
              <a:rPr lang="it-IT" sz="2200" i="1" dirty="0" smtClean="0">
                <a:latin typeface="+mn-lt"/>
                <a:ea typeface="+mn-ea"/>
                <a:cs typeface="+mn-cs"/>
              </a:rPr>
              <a:t> fase di espansione occupazionale per il lavoro dipendente</a:t>
            </a:r>
            <a:endParaRPr lang="en-US" sz="2200" i="1" dirty="0">
              <a:latin typeface="+mn-lt"/>
              <a:ea typeface="+mn-ea"/>
              <a:cs typeface="+mn-cs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42901" y="1249330"/>
            <a:ext cx="5883087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it-IT" sz="2200" dirty="0" smtClean="0">
                <a:solidFill>
                  <a:srgbClr val="0791DB"/>
                </a:solidFill>
              </a:rPr>
              <a:t>(prima) un mercato del lavoro segnato dalla </a:t>
            </a:r>
            <a:r>
              <a:rPr lang="it-IT" altLang="it-IT" sz="2200" b="1" dirty="0" smtClean="0">
                <a:solidFill>
                  <a:srgbClr val="0791DB"/>
                </a:solidFill>
              </a:rPr>
              <a:t>crisi</a:t>
            </a:r>
            <a:r>
              <a:rPr lang="it-IT" altLang="it-IT" sz="2200" dirty="0" smtClean="0">
                <a:solidFill>
                  <a:srgbClr val="0791DB"/>
                </a:solidFill>
              </a:rPr>
              <a:t>, da una pesante contrazione occupazionale e da un significativo incremento dei livelli di disoccupazione;</a:t>
            </a:r>
          </a:p>
          <a:p>
            <a:pPr>
              <a:defRPr/>
            </a:pPr>
            <a:endParaRPr lang="it-IT" altLang="it-IT" sz="1200" dirty="0" smtClean="0">
              <a:solidFill>
                <a:srgbClr val="0791D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altLang="it-IT" sz="2200" dirty="0" smtClean="0">
                <a:solidFill>
                  <a:srgbClr val="0791DB"/>
                </a:solidFill>
              </a:rPr>
              <a:t>(poi) un mercato del lavoro con importanti segnali di ripresa ed il </a:t>
            </a:r>
            <a:r>
              <a:rPr lang="it-IT" altLang="it-IT" sz="2200" b="1" dirty="0" smtClean="0">
                <a:solidFill>
                  <a:srgbClr val="0791DB"/>
                </a:solidFill>
              </a:rPr>
              <a:t>recupero della perdita occupazionale causata dalla crisi</a:t>
            </a:r>
            <a:r>
              <a:rPr lang="it-IT" altLang="it-IT" sz="2200" dirty="0" smtClean="0">
                <a:solidFill>
                  <a:srgbClr val="0791DB"/>
                </a:solidFill>
              </a:rPr>
              <a:t>:</a:t>
            </a:r>
          </a:p>
          <a:p>
            <a:pPr>
              <a:defRPr/>
            </a:pPr>
            <a:endParaRPr lang="it-IT" altLang="it-IT" sz="1200" dirty="0" smtClean="0">
              <a:solidFill>
                <a:srgbClr val="0791DB"/>
              </a:solidFill>
            </a:endParaRPr>
          </a:p>
          <a:p>
            <a:pPr marL="631825" indent="-285750">
              <a:buFont typeface="Wingdings" panose="05000000000000000000" pitchFamily="2" charset="2"/>
              <a:buChar char="ü"/>
              <a:defRPr/>
            </a:pPr>
            <a:r>
              <a:rPr lang="it-IT" altLang="it-IT" sz="2000" dirty="0" smtClean="0">
                <a:solidFill>
                  <a:srgbClr val="352268"/>
                </a:solidFill>
              </a:rPr>
              <a:t>congiuntura più favorevole</a:t>
            </a:r>
          </a:p>
          <a:p>
            <a:pPr marL="631825" indent="-285750">
              <a:buFont typeface="Wingdings" panose="05000000000000000000" pitchFamily="2" charset="2"/>
              <a:buChar char="ü"/>
              <a:defRPr/>
            </a:pPr>
            <a:r>
              <a:rPr lang="it-IT" altLang="it-IT" sz="2000" dirty="0" smtClean="0">
                <a:solidFill>
                  <a:srgbClr val="352268"/>
                </a:solidFill>
              </a:rPr>
              <a:t>rafforzamento della domanda</a:t>
            </a:r>
          </a:p>
          <a:p>
            <a:pPr marL="631825" indent="-285750">
              <a:buFont typeface="Wingdings" panose="05000000000000000000" pitchFamily="2" charset="2"/>
              <a:buChar char="ü"/>
              <a:defRPr/>
            </a:pPr>
            <a:r>
              <a:rPr lang="it-IT" altLang="it-IT" sz="2000" dirty="0" smtClean="0">
                <a:solidFill>
                  <a:srgbClr val="352268"/>
                </a:solidFill>
              </a:rPr>
              <a:t>effetto “booster” delle innovazioni normative (Jobs </a:t>
            </a:r>
            <a:r>
              <a:rPr lang="it-IT" altLang="it-IT" sz="2000" dirty="0" err="1" smtClean="0">
                <a:solidFill>
                  <a:srgbClr val="352268"/>
                </a:solidFill>
              </a:rPr>
              <a:t>act</a:t>
            </a:r>
            <a:r>
              <a:rPr lang="it-IT" altLang="it-IT" sz="2000" dirty="0" smtClean="0">
                <a:solidFill>
                  <a:srgbClr val="352268"/>
                </a:solidFill>
              </a:rPr>
              <a:t> e decontribuzione)</a:t>
            </a:r>
          </a:p>
          <a:p>
            <a:pPr marL="631825" indent="-285750">
              <a:buFont typeface="Wingdings" panose="05000000000000000000" pitchFamily="2" charset="2"/>
              <a:buChar char="ü"/>
              <a:defRPr/>
            </a:pPr>
            <a:r>
              <a:rPr lang="it-IT" altLang="it-IT" sz="2000" dirty="0" smtClean="0">
                <a:solidFill>
                  <a:srgbClr val="352268"/>
                </a:solidFill>
              </a:rPr>
              <a:t>sostegno delle politiche del lavoro (incentivi per l’occupazione e la rioccupazione)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7372723" y="1719730"/>
            <a:ext cx="4394200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altLang="ja-JP" sz="1100" b="1" dirty="0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VENETO. </a:t>
            </a:r>
            <a:r>
              <a:rPr lang="it-IT" altLang="ja-JP" sz="1100" b="1" dirty="0">
                <a:latin typeface="Tahoma" pitchFamily="34" charset="0"/>
                <a:ea typeface="MS Mincho" pitchFamily="49" charset="-128"/>
                <a:cs typeface="Tahoma" pitchFamily="34" charset="0"/>
              </a:rPr>
              <a:t>Posizioni di lavoro </a:t>
            </a:r>
            <a:r>
              <a:rPr lang="it-IT" altLang="ja-JP" sz="1100" b="1" dirty="0" err="1">
                <a:latin typeface="Tahoma" pitchFamily="34" charset="0"/>
                <a:ea typeface="MS Mincho" pitchFamily="49" charset="-128"/>
                <a:cs typeface="Tahoma" pitchFamily="34" charset="0"/>
              </a:rPr>
              <a:t>dipendente*</a:t>
            </a:r>
            <a:r>
              <a:rPr lang="it-IT" altLang="ja-JP" sz="1100" b="1" dirty="0">
                <a:latin typeface="Tahoma" pitchFamily="34" charset="0"/>
                <a:ea typeface="MS Mincho" pitchFamily="49" charset="-128"/>
                <a:cs typeface="Tahoma" pitchFamily="34" charset="0"/>
              </a:rPr>
              <a:t>.</a:t>
            </a:r>
          </a:p>
          <a:p>
            <a:pPr algn="ctr">
              <a:defRPr/>
            </a:pPr>
            <a:r>
              <a:rPr lang="it-IT" altLang="ja-JP" sz="1100" b="1" dirty="0">
                <a:latin typeface="Tahoma" pitchFamily="34" charset="0"/>
                <a:ea typeface="MS Mincho" pitchFamily="49" charset="-128"/>
                <a:cs typeface="Tahoma" pitchFamily="34" charset="0"/>
              </a:rPr>
              <a:t>Variazioni cumulate, giugno 2008 = 0</a:t>
            </a:r>
            <a:r>
              <a:rPr lang="it-IT" altLang="ja-JP" sz="1100" dirty="0">
                <a:latin typeface="Arial" pitchFamily="34" charset="0"/>
              </a:rPr>
              <a:t> 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8248277" y="5537668"/>
            <a:ext cx="3543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* Al netto del lavoro domestico e del lavoro intermittente.</a:t>
            </a:r>
            <a:endParaRPr lang="it-IT" altLang="ja-JP" sz="800" dirty="0">
              <a:ea typeface="MS Mincho" pitchFamily="49" charset="-128"/>
              <a:cs typeface="Tahoma" pitchFamily="34" charset="0"/>
            </a:endParaRPr>
          </a:p>
          <a:p>
            <a:pPr algn="ctr"/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Fonte: 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ns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 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elab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. su dati Veneto Lavoro/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Silv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 (estrazione 25 ottobre 2018)</a:t>
            </a:r>
            <a:endParaRPr lang="it-IT" altLang="ja-JP" sz="800" dirty="0">
              <a:ea typeface="MS PGothic" pitchFamily="34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4008" y="2310091"/>
            <a:ext cx="5219700" cy="2990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Immagine 5"/>
          <p:cNvPicPr>
            <a:picLocks noChangeAspect="1" noChangeArrowheads="1"/>
          </p:cNvPicPr>
          <p:nvPr/>
        </p:nvPicPr>
        <p:blipFill>
          <a:blip r:embed="rId2" cstate="print"/>
          <a:srcRect l="39764" t="34602" r="16144" b="26205"/>
          <a:stretch>
            <a:fillRect/>
          </a:stretch>
        </p:blipFill>
        <p:spPr bwMode="auto">
          <a:xfrm>
            <a:off x="255494" y="2281077"/>
            <a:ext cx="5930448" cy="309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Immagine 6"/>
          <p:cNvPicPr>
            <a:picLocks noChangeAspect="1" noChangeArrowheads="1"/>
          </p:cNvPicPr>
          <p:nvPr/>
        </p:nvPicPr>
        <p:blipFill>
          <a:blip r:embed="rId3" cstate="print"/>
          <a:srcRect l="41339" t="13606" r="17719" b="23405"/>
          <a:stretch>
            <a:fillRect/>
          </a:stretch>
        </p:blipFill>
        <p:spPr bwMode="auto">
          <a:xfrm>
            <a:off x="6234617" y="905654"/>
            <a:ext cx="5910824" cy="511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itolo 1"/>
          <p:cNvSpPr txBox="1">
            <a:spLocks/>
          </p:cNvSpPr>
          <p:nvPr/>
        </p:nvSpPr>
        <p:spPr bwMode="auto">
          <a:xfrm>
            <a:off x="241258" y="6428449"/>
            <a:ext cx="4962754" cy="38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1" hangingPunct="1">
              <a:lnSpc>
                <a:spcPct val="120000"/>
              </a:lnSpc>
            </a:pPr>
            <a:r>
              <a:rPr lang="it-IT" altLang="it-IT" sz="1200" dirty="0">
                <a:solidFill>
                  <a:srgbClr val="606060"/>
                </a:solidFill>
              </a:rPr>
              <a:t>Fonte: World </a:t>
            </a:r>
            <a:r>
              <a:rPr lang="it-IT" altLang="it-IT" sz="1200" dirty="0" err="1">
                <a:solidFill>
                  <a:srgbClr val="606060"/>
                </a:solidFill>
              </a:rPr>
              <a:t>Economic</a:t>
            </a:r>
            <a:r>
              <a:rPr lang="it-IT" altLang="it-IT" sz="1200" dirty="0">
                <a:solidFill>
                  <a:srgbClr val="606060"/>
                </a:solidFill>
              </a:rPr>
              <a:t> Forum, </a:t>
            </a:r>
            <a:r>
              <a:rPr lang="en-US" altLang="it-IT" sz="1200" dirty="0">
                <a:solidFill>
                  <a:srgbClr val="606060"/>
                </a:solidFill>
              </a:rPr>
              <a:t>The Future of Jobs Report, </a:t>
            </a:r>
            <a:r>
              <a:rPr lang="it-IT" altLang="it-IT" sz="1200" dirty="0">
                <a:solidFill>
                  <a:srgbClr val="606060"/>
                </a:solidFill>
              </a:rPr>
              <a:t>2 luglio 2018</a:t>
            </a:r>
          </a:p>
        </p:txBody>
      </p:sp>
      <p:sp>
        <p:nvSpPr>
          <p:cNvPr id="7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 txBox="1">
            <a:spLocks/>
          </p:cNvSpPr>
          <p:nvPr/>
        </p:nvSpPr>
        <p:spPr>
          <a:xfrm>
            <a:off x="295835" y="201706"/>
            <a:ext cx="5325036" cy="12505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EE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Qualche idea sul futuro </a:t>
            </a:r>
            <a:b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it-IT" sz="2200" i="1" dirty="0" smtClean="0"/>
              <a:t>Il lavoro nel 2020 come immaginato dal World </a:t>
            </a:r>
            <a:r>
              <a:rPr lang="it-IT" sz="2200" i="1" dirty="0" err="1" smtClean="0"/>
              <a:t>Economic</a:t>
            </a:r>
            <a:r>
              <a:rPr lang="it-IT" sz="2200" i="1" dirty="0" smtClean="0"/>
              <a:t> Forum 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endParaRPr kumimoji="0" lang="en-US" sz="22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egnaposto contenuto 2"/>
          <p:cNvSpPr txBox="1">
            <a:spLocks noGrp="1"/>
          </p:cNvSpPr>
          <p:nvPr>
            <p:ph type="subTitle" idx="1"/>
          </p:nvPr>
        </p:nvSpPr>
        <p:spPr>
          <a:xfrm>
            <a:off x="669275" y="1583653"/>
            <a:ext cx="11391905" cy="4351341"/>
          </a:xfrm>
          <a:prstGeom prst="rect">
            <a:avLst/>
          </a:prstGeom>
        </p:spPr>
        <p:txBody>
          <a:bodyPr/>
          <a:lstStyle/>
          <a:p>
            <a:pPr marL="184150" indent="-184150" algn="l">
              <a:buSzPct val="100000"/>
              <a:defRPr>
                <a:solidFill>
                  <a:srgbClr val="336699"/>
                </a:solidFill>
              </a:defRPr>
            </a:pPr>
            <a:r>
              <a:rPr lang="it-IT" b="1" dirty="0" smtClean="0"/>
              <a:t>Contatti</a:t>
            </a:r>
          </a:p>
          <a:p>
            <a:pPr marL="184150" indent="-184150" algn="l">
              <a:buSzPct val="100000"/>
              <a:buChar char="▪"/>
              <a:defRPr>
                <a:solidFill>
                  <a:srgbClr val="336699"/>
                </a:solidFill>
              </a:defRPr>
            </a:pPr>
            <a:r>
              <a:rPr dirty="0" smtClean="0"/>
              <a:t>tiziano.barone@venetolavoro.it</a:t>
            </a:r>
            <a:endParaRPr dirty="0"/>
          </a:p>
          <a:p>
            <a:pPr marL="184150" indent="-184150" algn="l">
              <a:buSzPct val="100000"/>
              <a:buChar char="▪"/>
              <a:defRPr>
                <a:solidFill>
                  <a:srgbClr val="336699"/>
                </a:solidFill>
              </a:defRPr>
            </a:pPr>
            <a:r>
              <a:rPr dirty="0"/>
              <a:t>+39 0412919311</a:t>
            </a:r>
          </a:p>
          <a:p>
            <a:pPr marL="184150" indent="-184150" algn="l">
              <a:defRPr b="1">
                <a:solidFill>
                  <a:srgbClr val="336699"/>
                </a:solidFill>
              </a:defRPr>
            </a:pPr>
            <a:r>
              <a:rPr dirty="0" smtClean="0"/>
              <a:t>Veneto </a:t>
            </a:r>
            <a:r>
              <a:rPr dirty="0"/>
              <a:t>Lavoro</a:t>
            </a:r>
          </a:p>
          <a:p>
            <a:pPr marL="184150" indent="-184150" algn="l">
              <a:defRPr>
                <a:solidFill>
                  <a:srgbClr val="336699"/>
                </a:solidFill>
              </a:defRPr>
            </a:pPr>
            <a:r>
              <a:rPr dirty="0"/>
              <a:t>Via Ca’ Marcello 67/B – 30174 Mestre Venezia | 041.2919311</a:t>
            </a:r>
          </a:p>
          <a:p>
            <a:pPr marL="184150" indent="-184150" algn="l">
              <a:defRPr>
                <a:solidFill>
                  <a:srgbClr val="336699"/>
                </a:solidFill>
              </a:defRPr>
            </a:pPr>
            <a:r>
              <a:rPr dirty="0"/>
              <a:t>mail.lavoro@venetolavoro.it | protocollo@pec.venetolavoro.it</a:t>
            </a:r>
          </a:p>
          <a:p>
            <a:pPr marL="184150" indent="-184150" algn="l">
              <a:defRPr>
                <a:solidFill>
                  <a:srgbClr val="336699"/>
                </a:solidFill>
              </a:defRPr>
            </a:pPr>
            <a:r>
              <a:rPr dirty="0"/>
              <a:t>venetolavoro.it | #</a:t>
            </a:r>
            <a:r>
              <a:rPr dirty="0" err="1"/>
              <a:t>venetolavoro</a:t>
            </a:r>
            <a:endParaRPr dirty="0"/>
          </a:p>
        </p:txBody>
      </p:sp>
      <p:sp>
        <p:nvSpPr>
          <p:cNvPr id="469" name="Segnaposto piè di pagina 4"/>
          <p:cNvSpPr txBox="1"/>
          <p:nvPr/>
        </p:nvSpPr>
        <p:spPr>
          <a:xfrm>
            <a:off x="4273959" y="6011641"/>
            <a:ext cx="4182534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© Veneto Lavoro</a:t>
            </a:r>
          </a:p>
        </p:txBody>
      </p:sp>
      <p:pic>
        <p:nvPicPr>
          <p:cNvPr id="470" name="Picture 5" descr="Picture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95674" y="4926419"/>
            <a:ext cx="7124708" cy="10795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96689" y="1595360"/>
            <a:ext cx="5883087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66700" indent="-266700">
              <a:spcAft>
                <a:spcPts val="1200"/>
              </a:spcAft>
              <a:buFont typeface="Wingdings" pitchFamily="2" charset="2"/>
              <a:buChar char="ü"/>
            </a:pPr>
            <a:r>
              <a:rPr lang="it-IT" altLang="ja-JP" sz="2200" dirty="0" smtClean="0">
                <a:solidFill>
                  <a:srgbClr val="352268"/>
                </a:solidFill>
              </a:rPr>
              <a:t>Effetto traino del </a:t>
            </a:r>
            <a:r>
              <a:rPr lang="it-IT" altLang="ja-JP" sz="2200" b="1" dirty="0" smtClean="0">
                <a:solidFill>
                  <a:srgbClr val="352268"/>
                </a:solidFill>
              </a:rPr>
              <a:t>tempo determinato </a:t>
            </a:r>
            <a:r>
              <a:rPr lang="it-IT" altLang="ja-JP" sz="2200" dirty="0" smtClean="0">
                <a:solidFill>
                  <a:srgbClr val="352268"/>
                </a:solidFill>
              </a:rPr>
              <a:t>in continua espansione</a:t>
            </a:r>
          </a:p>
          <a:p>
            <a:pPr marL="266700" indent="-266700">
              <a:spcAft>
                <a:spcPts val="1200"/>
              </a:spcAft>
              <a:buFont typeface="Wingdings" pitchFamily="2" charset="2"/>
              <a:buChar char="ü"/>
            </a:pPr>
            <a:r>
              <a:rPr lang="it-IT" altLang="ja-JP" sz="2200" dirty="0" smtClean="0">
                <a:solidFill>
                  <a:srgbClr val="352268"/>
                </a:solidFill>
              </a:rPr>
              <a:t>Incremento dei movimenti nel mercato del </a:t>
            </a:r>
            <a:r>
              <a:rPr lang="it-IT" altLang="ja-JP" sz="2200" dirty="0" smtClean="0">
                <a:solidFill>
                  <a:srgbClr val="352268"/>
                </a:solidFill>
                <a:sym typeface="Symbol" pitchFamily="18" charset="2"/>
              </a:rPr>
              <a:t>lavoro  mobilità/dinamicità</a:t>
            </a:r>
          </a:p>
          <a:p>
            <a:pPr marL="266700" indent="-266700">
              <a:spcAft>
                <a:spcPts val="1200"/>
              </a:spcAft>
            </a:pPr>
            <a:endParaRPr lang="it-IT" altLang="ja-JP" sz="2200" dirty="0" smtClean="0">
              <a:solidFill>
                <a:srgbClr val="352268"/>
              </a:solidFill>
              <a:sym typeface="Symbol" pitchFamily="18" charset="2"/>
            </a:endParaRPr>
          </a:p>
          <a:p>
            <a:pPr marL="266700" indent="-266700">
              <a:spcAft>
                <a:spcPts val="1200"/>
              </a:spcAft>
            </a:pPr>
            <a:r>
              <a:rPr lang="it-IT" altLang="ja-JP" sz="2200" dirty="0" smtClean="0">
                <a:solidFill>
                  <a:srgbClr val="352268"/>
                </a:solidFill>
                <a:sym typeface="Symbol" pitchFamily="18" charset="2"/>
              </a:rPr>
              <a:t>Negli ultimi </a:t>
            </a:r>
            <a:r>
              <a:rPr lang="it-IT" altLang="ja-JP" sz="2200" dirty="0" err="1" smtClean="0">
                <a:solidFill>
                  <a:srgbClr val="352268"/>
                </a:solidFill>
                <a:sym typeface="Symbol" pitchFamily="18" charset="2"/>
              </a:rPr>
              <a:t>trimestri…</a:t>
            </a:r>
            <a:endParaRPr lang="it-IT" altLang="ja-JP" sz="2200" dirty="0" smtClean="0">
              <a:solidFill>
                <a:srgbClr val="352268"/>
              </a:solidFill>
              <a:sym typeface="Symbol" pitchFamily="18" charset="2"/>
            </a:endParaRPr>
          </a:p>
          <a:p>
            <a:pPr marL="266700" indent="-266700">
              <a:spcAft>
                <a:spcPts val="1200"/>
              </a:spcAft>
              <a:buFont typeface="Wingdings" pitchFamily="2" charset="2"/>
              <a:buChar char="ü"/>
            </a:pPr>
            <a:r>
              <a:rPr lang="it-IT" altLang="ja-JP" sz="2200" dirty="0" smtClean="0">
                <a:solidFill>
                  <a:srgbClr val="352268"/>
                </a:solidFill>
                <a:sym typeface="Symbol" pitchFamily="18" charset="2"/>
              </a:rPr>
              <a:t>Risultati positivi anche per il </a:t>
            </a:r>
            <a:r>
              <a:rPr lang="it-IT" altLang="ja-JP" sz="2200" b="1" dirty="0" smtClean="0">
                <a:solidFill>
                  <a:srgbClr val="352268"/>
                </a:solidFill>
                <a:sym typeface="Symbol" pitchFamily="18" charset="2"/>
              </a:rPr>
              <a:t>tempo indeterminato </a:t>
            </a:r>
          </a:p>
          <a:p>
            <a:pPr marL="266700" indent="-266700">
              <a:spcAft>
                <a:spcPts val="1200"/>
              </a:spcAft>
              <a:buFont typeface="Wingdings" pitchFamily="2" charset="2"/>
              <a:buChar char="ü"/>
            </a:pPr>
            <a:r>
              <a:rPr lang="it-IT" altLang="ja-JP" sz="2200" dirty="0" smtClean="0">
                <a:solidFill>
                  <a:srgbClr val="352268"/>
                </a:solidFill>
              </a:rPr>
              <a:t>Crescita importante delle </a:t>
            </a:r>
            <a:r>
              <a:rPr lang="it-IT" altLang="ja-JP" sz="2200" b="1" dirty="0" smtClean="0">
                <a:solidFill>
                  <a:srgbClr val="352268"/>
                </a:solidFill>
              </a:rPr>
              <a:t>trasformazioni</a:t>
            </a:r>
            <a:r>
              <a:rPr lang="it-IT" altLang="ja-JP" sz="2200" dirty="0" smtClean="0">
                <a:solidFill>
                  <a:srgbClr val="352268"/>
                </a:solidFill>
              </a:rPr>
              <a:t> contrattuali</a:t>
            </a:r>
            <a:endParaRPr lang="it-IT" altLang="ja-JP" sz="2200" dirty="0" smtClean="0">
              <a:solidFill>
                <a:srgbClr val="352268"/>
              </a:solidFill>
              <a:sym typeface="Symbol" pitchFamily="18" charset="2"/>
            </a:endParaRPr>
          </a:p>
          <a:p>
            <a:pPr>
              <a:defRPr/>
            </a:pPr>
            <a:endParaRPr lang="it-IT" altLang="it-IT" sz="1200" dirty="0" smtClean="0">
              <a:solidFill>
                <a:srgbClr val="0791DB"/>
              </a:solidFill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7372723" y="1719730"/>
            <a:ext cx="4394200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altLang="ja-JP" sz="1100" b="1" dirty="0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VENETO. </a:t>
            </a:r>
            <a:r>
              <a:rPr lang="it-IT" altLang="ja-JP" sz="1100" b="1" dirty="0">
                <a:latin typeface="Tahoma" pitchFamily="34" charset="0"/>
                <a:ea typeface="MS Mincho" pitchFamily="49" charset="-128"/>
                <a:cs typeface="Tahoma" pitchFamily="34" charset="0"/>
              </a:rPr>
              <a:t>Posizioni di lavoro </a:t>
            </a:r>
            <a:r>
              <a:rPr lang="it-IT" altLang="ja-JP" sz="1100" b="1" dirty="0" err="1">
                <a:latin typeface="Tahoma" pitchFamily="34" charset="0"/>
                <a:ea typeface="MS Mincho" pitchFamily="49" charset="-128"/>
                <a:cs typeface="Tahoma" pitchFamily="34" charset="0"/>
              </a:rPr>
              <a:t>dipendente</a:t>
            </a:r>
            <a:r>
              <a:rPr lang="it-IT" altLang="ja-JP" sz="1100" b="1" dirty="0" err="1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*</a:t>
            </a:r>
            <a:r>
              <a:rPr lang="it-IT" altLang="ja-JP" sz="1100" b="1" dirty="0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 per contratto.</a:t>
            </a:r>
            <a:endParaRPr lang="it-IT" altLang="ja-JP" sz="1100" b="1" dirty="0">
              <a:latin typeface="Tahoma" pitchFamily="34" charset="0"/>
              <a:ea typeface="MS Mincho" pitchFamily="49" charset="-128"/>
              <a:cs typeface="Tahoma" pitchFamily="34" charset="0"/>
            </a:endParaRPr>
          </a:p>
          <a:p>
            <a:pPr algn="ctr">
              <a:defRPr/>
            </a:pPr>
            <a:r>
              <a:rPr lang="it-IT" altLang="ja-JP" sz="1100" b="1" dirty="0">
                <a:latin typeface="Tahoma" pitchFamily="34" charset="0"/>
                <a:ea typeface="MS Mincho" pitchFamily="49" charset="-128"/>
                <a:cs typeface="Tahoma" pitchFamily="34" charset="0"/>
              </a:rPr>
              <a:t>Variazioni cumulate, giugno 2008 = 0</a:t>
            </a:r>
            <a:r>
              <a:rPr lang="it-IT" altLang="ja-JP" sz="1100" dirty="0">
                <a:latin typeface="Arial" pitchFamily="34" charset="0"/>
              </a:rPr>
              <a:t> 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8248277" y="5537668"/>
            <a:ext cx="3543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* Al netto del lavoro domestico e del lavoro intermittente.</a:t>
            </a:r>
            <a:endParaRPr lang="it-IT" altLang="ja-JP" sz="800" dirty="0">
              <a:ea typeface="MS Mincho" pitchFamily="49" charset="-128"/>
              <a:cs typeface="Tahoma" pitchFamily="34" charset="0"/>
            </a:endParaRPr>
          </a:p>
          <a:p>
            <a:pPr algn="ctr"/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Fonte: 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ns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 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elab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. su dati Veneto Lavoro/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Silv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 (estrazione 25 ottobre 2018)</a:t>
            </a:r>
            <a:endParaRPr lang="it-IT" altLang="ja-JP" sz="800" dirty="0">
              <a:ea typeface="MS PGothic" pitchFamily="34" charset="-128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6713" y="2374246"/>
            <a:ext cx="5162550" cy="29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1. </a:t>
            </a:r>
            <a:r>
              <a:rPr lang="en-US" sz="2800" b="1" dirty="0" smtClean="0">
                <a:solidFill>
                  <a:schemeClr val="tx2"/>
                </a:solidFill>
              </a:rPr>
              <a:t>Le </a:t>
            </a:r>
            <a:r>
              <a:rPr lang="en-US" sz="2800" b="1" dirty="0" err="1" smtClean="0">
                <a:solidFill>
                  <a:schemeClr val="tx2"/>
                </a:solidFill>
              </a:rPr>
              <a:t>dinamiche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recenti</a:t>
            </a:r>
            <a:r>
              <a:rPr lang="en-US" sz="2800" b="1" dirty="0" smtClean="0">
                <a:solidFill>
                  <a:schemeClr val="tx2"/>
                </a:solidFill>
              </a:rPr>
              <a:t> del </a:t>
            </a:r>
            <a:r>
              <a:rPr lang="en-US" sz="2800" b="1" dirty="0" err="1" smtClean="0">
                <a:solidFill>
                  <a:schemeClr val="tx2"/>
                </a:solidFill>
              </a:rPr>
              <a:t>mercato</a:t>
            </a:r>
            <a:r>
              <a:rPr lang="en-US" sz="2800" b="1" dirty="0" smtClean="0">
                <a:solidFill>
                  <a:schemeClr val="tx2"/>
                </a:solidFill>
              </a:rPr>
              <a:t> del </a:t>
            </a:r>
            <a:r>
              <a:rPr lang="en-US" sz="2800" b="1" dirty="0" err="1" smtClean="0">
                <a:solidFill>
                  <a:schemeClr val="tx2"/>
                </a:solidFill>
              </a:rPr>
              <a:t>lavoro</a:t>
            </a:r>
            <a:r>
              <a:rPr lang="en-US" sz="2800" b="1" dirty="0" smtClean="0">
                <a:solidFill>
                  <a:schemeClr val="tx2"/>
                </a:solidFill>
              </a:rPr>
              <a:t/>
            </a:r>
            <a:br>
              <a:rPr lang="en-US" sz="2800" b="1" dirty="0" smtClean="0">
                <a:solidFill>
                  <a:schemeClr val="tx2"/>
                </a:solidFill>
              </a:rPr>
            </a:br>
            <a:r>
              <a:rPr lang="it-IT" sz="2200" i="1" dirty="0" smtClean="0">
                <a:latin typeface="+mn-lt"/>
                <a:ea typeface="+mn-ea"/>
                <a:cs typeface="+mn-cs"/>
              </a:rPr>
              <a:t>Tempo determinato in continua espansione</a:t>
            </a:r>
            <a:endParaRPr lang="en-US" sz="2200" i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D70B121-56F4-4848-B38B-182089D909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D72A2C9-F3CA-4216-8BAD-FA4C970C3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2AD7D250-782F-488D-BCDC-542F95C8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it-IT" b="1" dirty="0" smtClean="0"/>
              <a:t>PERCHÉ TANTI RAPPORTI A TEMPO DETERMINATO?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D1A69947-E2BB-4A39-BE4F-D1FD17CF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521203" cy="4930246"/>
          </a:xfrm>
        </p:spPr>
        <p:txBody>
          <a:bodyPr anchor="ctr">
            <a:normAutofit/>
          </a:bodyPr>
          <a:lstStyle/>
          <a:p>
            <a:pPr marL="266700" indent="-26670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it-IT" altLang="ja-JP" sz="2400" dirty="0" smtClean="0"/>
              <a:t>Effetto stagionalità</a:t>
            </a:r>
          </a:p>
          <a:p>
            <a:pPr marL="266700" indent="-26670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it-IT" altLang="ja-JP" sz="2400" dirty="0" smtClean="0"/>
              <a:t>Travaso da altre forme contrattuali</a:t>
            </a:r>
          </a:p>
          <a:p>
            <a:pPr marL="266700" indent="-26670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it-IT" altLang="ja-JP" sz="2400" dirty="0" smtClean="0"/>
              <a:t>Cambiamento del sistema produttivo          (</a:t>
            </a:r>
            <a:r>
              <a:rPr lang="it-IT" altLang="ja-JP" sz="2400" dirty="0" smtClean="0">
                <a:sym typeface="Symbol" pitchFamily="18" charset="2"/>
              </a:rPr>
              <a:t> rafforzamento del </a:t>
            </a:r>
            <a:r>
              <a:rPr lang="it-IT" altLang="ja-JP" sz="2400" dirty="0" smtClean="0"/>
              <a:t>terziario) e dei modi di produrre (</a:t>
            </a:r>
            <a:r>
              <a:rPr lang="it-IT" altLang="ja-JP" sz="2400" dirty="0" smtClean="0">
                <a:sym typeface="Symbol" pitchFamily="18" charset="2"/>
              </a:rPr>
              <a:t> domanda di lavoro flessibile)</a:t>
            </a:r>
            <a:endParaRPr lang="it-IT" altLang="ja-JP" sz="2400" dirty="0" smtClean="0"/>
          </a:p>
          <a:p>
            <a:pPr marL="266700" indent="-26670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it-IT" altLang="ja-JP" sz="2400" dirty="0" smtClean="0"/>
              <a:t>Incertezza nel contesto competitivo/imprevedibilità dei mercati</a:t>
            </a:r>
          </a:p>
          <a:p>
            <a:pPr marL="266700" indent="-26670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it-IT" altLang="ja-JP" sz="2400" dirty="0" smtClean="0"/>
              <a:t>Difficoltà crescenti di </a:t>
            </a:r>
            <a:r>
              <a:rPr lang="it-IT" altLang="ja-JP" sz="2400" dirty="0" err="1" smtClean="0"/>
              <a:t>reclutamento…</a:t>
            </a:r>
            <a:endParaRPr lang="it-IT" altLang="ja-JP" sz="2400" dirty="0" smtClean="0"/>
          </a:p>
          <a:p>
            <a:pPr marL="266700" indent="-266700"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it-IT" altLang="ja-JP" sz="2400" dirty="0" smtClean="0"/>
              <a:t>…</a:t>
            </a:r>
          </a:p>
        </p:txBody>
      </p:sp>
    </p:spTree>
    <p:extLst>
      <p:ext uri="{BB962C8B-B14F-4D97-AF65-F5344CB8AC3E}">
        <p14:creationId xmlns="" xmlns:p14="http://schemas.microsoft.com/office/powerpoint/2010/main" val="151130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96689" y="1749248"/>
            <a:ext cx="5883087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66700" indent="-266700">
              <a:spcAft>
                <a:spcPts val="1200"/>
              </a:spcAft>
              <a:buFont typeface="Wingdings" pitchFamily="2" charset="2"/>
              <a:buChar char="ü"/>
            </a:pPr>
            <a:r>
              <a:rPr lang="it-IT" altLang="ja-JP" sz="2200" dirty="0" smtClean="0">
                <a:solidFill>
                  <a:srgbClr val="352268"/>
                </a:solidFill>
              </a:rPr>
              <a:t>Una domanda di lavoro proveniente sempre più dal terziario </a:t>
            </a:r>
          </a:p>
          <a:p>
            <a:pPr marL="266700" indent="-266700">
              <a:spcAft>
                <a:spcPts val="1200"/>
              </a:spcAft>
              <a:buFont typeface="Wingdings" pitchFamily="2" charset="2"/>
              <a:buChar char="ü"/>
            </a:pPr>
            <a:r>
              <a:rPr lang="it-IT" altLang="ja-JP" sz="2200" dirty="0" smtClean="0">
                <a:solidFill>
                  <a:srgbClr val="352268"/>
                </a:solidFill>
              </a:rPr>
              <a:t>Lento (ancora parziale) recupero delle (molte) posizioni di lavoro perse con la crisi nel settore industriale</a:t>
            </a:r>
          </a:p>
          <a:p>
            <a:pPr marL="266700" indent="-266700">
              <a:spcAft>
                <a:spcPts val="1200"/>
              </a:spcAft>
            </a:pPr>
            <a:endParaRPr lang="it-IT" altLang="ja-JP" sz="1000" dirty="0" smtClean="0">
              <a:solidFill>
                <a:srgbClr val="352268"/>
              </a:solidFill>
            </a:endParaRPr>
          </a:p>
          <a:p>
            <a:pPr marL="266700" indent="-266700">
              <a:spcAft>
                <a:spcPts val="1200"/>
              </a:spcAft>
            </a:pPr>
            <a:r>
              <a:rPr lang="it-IT" altLang="ja-JP" sz="2200" dirty="0" smtClean="0">
                <a:solidFill>
                  <a:srgbClr val="352268"/>
                </a:solidFill>
                <a:sym typeface="Symbol" pitchFamily="18" charset="2"/>
              </a:rPr>
              <a:t>Negli ultimi </a:t>
            </a:r>
            <a:r>
              <a:rPr lang="it-IT" altLang="ja-JP" sz="2200" dirty="0" err="1" smtClean="0">
                <a:solidFill>
                  <a:srgbClr val="352268"/>
                </a:solidFill>
                <a:sym typeface="Symbol" pitchFamily="18" charset="2"/>
              </a:rPr>
              <a:t>trimestri…</a:t>
            </a:r>
            <a:endParaRPr lang="it-IT" altLang="ja-JP" sz="2200" dirty="0" smtClean="0">
              <a:solidFill>
                <a:srgbClr val="352268"/>
              </a:solidFill>
              <a:sym typeface="Symbol" pitchFamily="18" charset="2"/>
            </a:endParaRPr>
          </a:p>
          <a:p>
            <a:pPr marL="266700" indent="-266700">
              <a:spcAft>
                <a:spcPts val="1200"/>
              </a:spcAft>
              <a:buFont typeface="Wingdings" pitchFamily="2" charset="2"/>
              <a:buChar char="ü"/>
            </a:pPr>
            <a:r>
              <a:rPr lang="it-IT" altLang="ja-JP" sz="2200" dirty="0" smtClean="0">
                <a:solidFill>
                  <a:srgbClr val="352268"/>
                </a:solidFill>
              </a:rPr>
              <a:t>Continua il recupero delle posizioni di lavoro dipendente nel comparto industriale, ma ancora lontani dai livelli </a:t>
            </a:r>
            <a:r>
              <a:rPr lang="it-IT" altLang="ja-JP" sz="2200" dirty="0" err="1" smtClean="0">
                <a:solidFill>
                  <a:srgbClr val="352268"/>
                </a:solidFill>
              </a:rPr>
              <a:t>pre-crisi</a:t>
            </a:r>
            <a:endParaRPr lang="it-IT" altLang="ja-JP" sz="2200" dirty="0" smtClean="0">
              <a:solidFill>
                <a:srgbClr val="352268"/>
              </a:solidFill>
            </a:endParaRPr>
          </a:p>
          <a:p>
            <a:pPr>
              <a:defRPr/>
            </a:pPr>
            <a:endParaRPr lang="it-IT" altLang="it-IT" sz="1200" dirty="0" smtClean="0">
              <a:solidFill>
                <a:srgbClr val="0791DB"/>
              </a:solidFill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7372723" y="1719730"/>
            <a:ext cx="4394200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altLang="ja-JP" sz="1100" b="1" dirty="0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VENETO. </a:t>
            </a:r>
            <a:r>
              <a:rPr lang="it-IT" altLang="ja-JP" sz="1100" b="1" dirty="0">
                <a:latin typeface="Tahoma" pitchFamily="34" charset="0"/>
                <a:ea typeface="MS Mincho" pitchFamily="49" charset="-128"/>
                <a:cs typeface="Tahoma" pitchFamily="34" charset="0"/>
              </a:rPr>
              <a:t>Posizioni di lavoro </a:t>
            </a:r>
            <a:r>
              <a:rPr lang="it-IT" altLang="ja-JP" sz="1100" b="1" dirty="0" err="1">
                <a:latin typeface="Tahoma" pitchFamily="34" charset="0"/>
                <a:ea typeface="MS Mincho" pitchFamily="49" charset="-128"/>
                <a:cs typeface="Tahoma" pitchFamily="34" charset="0"/>
              </a:rPr>
              <a:t>dipendente</a:t>
            </a:r>
            <a:r>
              <a:rPr lang="it-IT" altLang="ja-JP" sz="1100" b="1" dirty="0" err="1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*</a:t>
            </a:r>
            <a:r>
              <a:rPr lang="it-IT" altLang="ja-JP" sz="1100" b="1" dirty="0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 per settore.</a:t>
            </a:r>
            <a:endParaRPr lang="it-IT" altLang="ja-JP" sz="1100" b="1" dirty="0">
              <a:latin typeface="Tahoma" pitchFamily="34" charset="0"/>
              <a:ea typeface="MS Mincho" pitchFamily="49" charset="-128"/>
              <a:cs typeface="Tahoma" pitchFamily="34" charset="0"/>
            </a:endParaRPr>
          </a:p>
          <a:p>
            <a:pPr algn="ctr">
              <a:defRPr/>
            </a:pPr>
            <a:r>
              <a:rPr lang="it-IT" altLang="ja-JP" sz="1100" b="1" dirty="0">
                <a:latin typeface="Tahoma" pitchFamily="34" charset="0"/>
                <a:ea typeface="MS Mincho" pitchFamily="49" charset="-128"/>
                <a:cs typeface="Tahoma" pitchFamily="34" charset="0"/>
              </a:rPr>
              <a:t>Variazioni cumulate, giugno 2008 = 0</a:t>
            </a:r>
            <a:r>
              <a:rPr lang="it-IT" altLang="ja-JP" sz="1100" dirty="0">
                <a:latin typeface="Arial" pitchFamily="34" charset="0"/>
              </a:rPr>
              <a:t> 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8248277" y="5537668"/>
            <a:ext cx="3543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* Al netto del lavoro domestico e del lavoro intermittente.</a:t>
            </a:r>
            <a:endParaRPr lang="it-IT" altLang="ja-JP" sz="800" dirty="0">
              <a:ea typeface="MS Mincho" pitchFamily="49" charset="-128"/>
              <a:cs typeface="Tahoma" pitchFamily="34" charset="0"/>
            </a:endParaRPr>
          </a:p>
          <a:p>
            <a:pPr algn="ctr"/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Fonte: 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ns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 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elab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. su dati Veneto Lavoro/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Silv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 (estrazione 25 ottobre 2018)</a:t>
            </a:r>
            <a:endParaRPr lang="it-IT" altLang="ja-JP" sz="800" dirty="0">
              <a:ea typeface="MS PGothic" pitchFamily="34" charset="-128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1. </a:t>
            </a:r>
            <a:r>
              <a:rPr lang="en-US" sz="2800" b="1" dirty="0" smtClean="0">
                <a:solidFill>
                  <a:schemeClr val="tx2"/>
                </a:solidFill>
              </a:rPr>
              <a:t>Le </a:t>
            </a:r>
            <a:r>
              <a:rPr lang="en-US" sz="2800" b="1" dirty="0" err="1" smtClean="0">
                <a:solidFill>
                  <a:schemeClr val="tx2"/>
                </a:solidFill>
              </a:rPr>
              <a:t>dinamiche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</a:rPr>
              <a:t>recenti</a:t>
            </a:r>
            <a:r>
              <a:rPr lang="en-US" sz="2800" b="1" dirty="0" smtClean="0">
                <a:solidFill>
                  <a:schemeClr val="tx2"/>
                </a:solidFill>
              </a:rPr>
              <a:t> del </a:t>
            </a:r>
            <a:r>
              <a:rPr lang="en-US" sz="2800" b="1" dirty="0" err="1" smtClean="0">
                <a:solidFill>
                  <a:schemeClr val="tx2"/>
                </a:solidFill>
              </a:rPr>
              <a:t>mercato</a:t>
            </a:r>
            <a:r>
              <a:rPr lang="en-US" sz="2800" b="1" dirty="0" smtClean="0">
                <a:solidFill>
                  <a:schemeClr val="tx2"/>
                </a:solidFill>
              </a:rPr>
              <a:t> del </a:t>
            </a:r>
            <a:r>
              <a:rPr lang="en-US" sz="2800" b="1" dirty="0" err="1" smtClean="0">
                <a:solidFill>
                  <a:schemeClr val="tx2"/>
                </a:solidFill>
              </a:rPr>
              <a:t>lavoro</a:t>
            </a:r>
            <a:r>
              <a:rPr lang="en-US" sz="2800" b="1" dirty="0" smtClean="0">
                <a:solidFill>
                  <a:schemeClr val="tx2"/>
                </a:solidFill>
              </a:rPr>
              <a:t/>
            </a:r>
            <a:br>
              <a:rPr lang="en-US" sz="2800" b="1" dirty="0" smtClean="0">
                <a:solidFill>
                  <a:schemeClr val="tx2"/>
                </a:solidFill>
              </a:rPr>
            </a:br>
            <a:r>
              <a:rPr lang="it-IT" sz="2200" i="1" dirty="0" smtClean="0">
                <a:latin typeface="+mn-lt"/>
                <a:ea typeface="+mn-ea"/>
                <a:cs typeface="+mn-cs"/>
              </a:rPr>
              <a:t>Cresce la domanda di lavoro nel terziario</a:t>
            </a:r>
            <a:endParaRPr lang="en-US" sz="2200" i="1" dirty="0">
              <a:latin typeface="+mn-lt"/>
              <a:ea typeface="+mn-ea"/>
              <a:cs typeface="+mn-cs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6031" y="2288522"/>
            <a:ext cx="5162550" cy="311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64F6814-96D5-4463-898E-405CC0C401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262AF0A-5A53-4A1D-BEBA-2723A4D6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88" y="801629"/>
            <a:ext cx="6528959" cy="489289"/>
          </a:xfrm>
        </p:spPr>
        <p:txBody>
          <a:bodyPr>
            <a:noAutofit/>
          </a:bodyPr>
          <a:lstStyle/>
          <a:p>
            <a:r>
              <a:rPr lang="it-IT" sz="2400" dirty="0" smtClean="0"/>
              <a:t>Un processo (di lungo corso) di terziarizzazione del mercato del lavoro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7AB714CE-B89C-4535-8A80-F0B742A2B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35" y="1568825"/>
            <a:ext cx="6884894" cy="4495800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1800" dirty="0" smtClean="0">
                <a:solidFill>
                  <a:srgbClr val="606060"/>
                </a:solidFill>
                <a:cs typeface="Arial" panose="020B0604020202020204" pitchFamily="34" charset="0"/>
              </a:rPr>
              <a:t>Una domanda di lavoro proveniente sempre più dai </a:t>
            </a:r>
            <a:r>
              <a:rPr lang="it-IT" altLang="it-IT" sz="1800" b="1" dirty="0" smtClean="0">
                <a:cs typeface="Arial" panose="020B0604020202020204" pitchFamily="34" charset="0"/>
              </a:rPr>
              <a:t>servizi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1800" dirty="0" smtClean="0">
                <a:solidFill>
                  <a:srgbClr val="606060"/>
                </a:solidFill>
                <a:cs typeface="Arial" panose="020B0604020202020204" pitchFamily="34" charset="0"/>
              </a:rPr>
              <a:t>Effetto “</a:t>
            </a:r>
            <a:r>
              <a:rPr lang="it-IT" altLang="it-IT" sz="1800" b="1" dirty="0" smtClean="0">
                <a:cs typeface="Arial" panose="020B0604020202020204" pitchFamily="34" charset="0"/>
              </a:rPr>
              <a:t>travaso</a:t>
            </a:r>
            <a:r>
              <a:rPr lang="it-IT" altLang="it-IT" sz="1800" dirty="0" smtClean="0">
                <a:solidFill>
                  <a:srgbClr val="606060"/>
                </a:solidFill>
                <a:cs typeface="Arial" panose="020B0604020202020204" pitchFamily="34" charset="0"/>
              </a:rPr>
              <a:t>” dei posti di lavoro persi nell’industria durante la crisi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altLang="it-IT" sz="1800" dirty="0" smtClean="0">
                <a:solidFill>
                  <a:srgbClr val="606060"/>
                </a:solidFill>
                <a:cs typeface="Arial" panose="020B0604020202020204" pitchFamily="34" charset="0"/>
              </a:rPr>
              <a:t>Connessione con i processi di </a:t>
            </a:r>
            <a:r>
              <a:rPr lang="it-IT" altLang="it-IT" sz="1800" b="1" dirty="0" smtClean="0">
                <a:cs typeface="Arial" panose="020B0604020202020204" pitchFamily="34" charset="0"/>
              </a:rPr>
              <a:t>trasformazione</a:t>
            </a:r>
            <a:r>
              <a:rPr lang="it-IT" altLang="it-IT" sz="1800" dirty="0" smtClean="0">
                <a:cs typeface="Arial" panose="020B0604020202020204" pitchFamily="34" charset="0"/>
              </a:rPr>
              <a:t> </a:t>
            </a:r>
            <a:r>
              <a:rPr lang="it-IT" altLang="it-IT" sz="1800" b="1" dirty="0" smtClean="0">
                <a:cs typeface="Arial" panose="020B0604020202020204" pitchFamily="34" charset="0"/>
              </a:rPr>
              <a:t>del comparto industriale </a:t>
            </a:r>
            <a:r>
              <a:rPr lang="it-IT" altLang="it-IT" sz="1800" dirty="0" smtClean="0">
                <a:solidFill>
                  <a:srgbClr val="60606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it-IT" altLang="it-IT" sz="1800" dirty="0" smtClean="0">
                <a:solidFill>
                  <a:srgbClr val="606060"/>
                </a:solidFill>
                <a:cs typeface="Arial" panose="020B0604020202020204" pitchFamily="34" charset="0"/>
              </a:rPr>
              <a:t> trasformazioni con importanti effetti nel tessuto produttivo (selezione aziende) e nell’organizzazione del lavoro all’interno delle aziende</a:t>
            </a:r>
          </a:p>
          <a:p>
            <a:pPr marL="2635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it-IT" altLang="it-IT" sz="1800" dirty="0" smtClean="0">
                <a:solidFill>
                  <a:srgbClr val="606060"/>
                </a:solidFill>
                <a:cs typeface="Arial" panose="020B0604020202020204" pitchFamily="34" charset="0"/>
              </a:rPr>
              <a:t>	Ad esempio: </a:t>
            </a:r>
          </a:p>
          <a:p>
            <a:pPr marL="631825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it-IT" altLang="it-IT" sz="1800" dirty="0" smtClean="0">
                <a:solidFill>
                  <a:srgbClr val="606060"/>
                </a:solidFill>
                <a:cs typeface="Arial" panose="020B0604020202020204" pitchFamily="34" charset="0"/>
              </a:rPr>
              <a:t>avanzamento tecnologico (tema Industria 4.0)</a:t>
            </a:r>
          </a:p>
          <a:p>
            <a:pPr marL="631825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it-IT" altLang="it-IT" sz="1800" dirty="0" smtClean="0">
                <a:solidFill>
                  <a:srgbClr val="606060"/>
                </a:solidFill>
                <a:cs typeface="Arial" panose="020B0604020202020204" pitchFamily="34" charset="0"/>
              </a:rPr>
              <a:t>nuove istanze emergenti (es. internazionalizzazione)</a:t>
            </a:r>
          </a:p>
          <a:p>
            <a:pPr marL="631825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it-IT" altLang="it-IT" sz="1800" dirty="0" smtClean="0">
                <a:solidFill>
                  <a:srgbClr val="606060"/>
                </a:solidFill>
                <a:cs typeface="Arial" panose="020B0604020202020204" pitchFamily="34" charset="0"/>
              </a:rPr>
              <a:t>esternalizzazione di fasi dell’attività produttiva</a:t>
            </a:r>
          </a:p>
          <a:p>
            <a:pPr marL="631825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it-IT" altLang="it-IT" sz="1800" dirty="0" smtClean="0">
                <a:solidFill>
                  <a:srgbClr val="606060"/>
                </a:solidFill>
                <a:cs typeface="Arial" panose="020B0604020202020204" pitchFamily="34" charset="0"/>
              </a:rPr>
              <a:t>ibridazione dei settori (che cos’è industria che cos’è terziario?) </a:t>
            </a:r>
          </a:p>
          <a:p>
            <a:pPr marL="631825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it-IT" altLang="it-IT" sz="1800" dirty="0" smtClean="0">
                <a:solidFill>
                  <a:srgbClr val="606060"/>
                </a:solidFill>
                <a:cs typeface="Arial" panose="020B0604020202020204" pitchFamily="34" charset="0"/>
              </a:rPr>
              <a:t>	</a:t>
            </a:r>
            <a:r>
              <a:rPr lang="it-IT" altLang="it-IT" sz="1800" dirty="0" smtClean="0">
                <a:solidFill>
                  <a:srgbClr val="606060"/>
                </a:solidFill>
                <a:cs typeface="Arial" panose="020B0604020202020204" pitchFamily="34" charset="0"/>
                <a:sym typeface="Symbol"/>
              </a:rPr>
              <a:t> </a:t>
            </a:r>
            <a:r>
              <a:rPr lang="it-IT" altLang="it-IT" sz="1800" dirty="0" smtClean="0">
                <a:solidFill>
                  <a:srgbClr val="606060"/>
                </a:solidFill>
                <a:cs typeface="Arial" panose="020B0604020202020204" pitchFamily="34" charset="0"/>
              </a:rPr>
              <a:t>Tema della classificazione e dei confini </a:t>
            </a:r>
            <a:endParaRPr lang="it-IT" altLang="it-IT" sz="1800" dirty="0">
              <a:solidFill>
                <a:srgbClr val="606060"/>
              </a:solidFill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082" y="363071"/>
            <a:ext cx="3980330" cy="423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928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7073152" y="941294"/>
            <a:ext cx="4854388" cy="51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4578" name="Picture 2" descr="Flechas, Hasta, Abajo, Ver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1" y="2314852"/>
            <a:ext cx="2284485" cy="2415315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96689" y="1933914"/>
            <a:ext cx="588308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it-IT" altLang="it-IT" sz="2400" dirty="0" smtClean="0">
                <a:solidFill>
                  <a:srgbClr val="606060"/>
                </a:solidFill>
                <a:cs typeface="Arial" panose="020B0604020202020204" pitchFamily="34" charset="0"/>
              </a:rPr>
              <a:t>Differenti </a:t>
            </a:r>
            <a:r>
              <a:rPr lang="it-IT" altLang="it-IT" sz="2400" b="1" dirty="0" smtClean="0">
                <a:solidFill>
                  <a:srgbClr val="0791DB"/>
                </a:solidFill>
                <a:cs typeface="Arial" panose="020B0604020202020204" pitchFamily="34" charset="0"/>
              </a:rPr>
              <a:t>opportunità</a:t>
            </a:r>
            <a:r>
              <a:rPr lang="it-IT" altLang="it-IT" sz="2400" dirty="0" smtClean="0">
                <a:solidFill>
                  <a:srgbClr val="606060"/>
                </a:solidFill>
                <a:cs typeface="Arial" panose="020B0604020202020204" pitchFamily="34" charset="0"/>
              </a:rPr>
              <a:t> di lavoro</a:t>
            </a:r>
          </a:p>
          <a:p>
            <a:pPr marL="263525">
              <a:defRPr/>
            </a:pPr>
            <a:r>
              <a:rPr lang="it-IT" altLang="it-IT" sz="2400" dirty="0" smtClean="0">
                <a:solidFill>
                  <a:srgbClr val="606060"/>
                </a:solidFill>
                <a:cs typeface="Arial" panose="020B0604020202020204" pitchFamily="34" charset="0"/>
              </a:rPr>
              <a:t>es. maggior partecipazione femminile (tema flessibilità “interna”)</a:t>
            </a:r>
          </a:p>
          <a:p>
            <a:pPr marL="263525">
              <a:buFont typeface="Wingdings" pitchFamily="2" charset="2"/>
              <a:buChar char="Ø"/>
              <a:defRPr/>
            </a:pPr>
            <a:endParaRPr lang="it-IT" altLang="it-IT" sz="2400" dirty="0" smtClean="0">
              <a:solidFill>
                <a:srgbClr val="606060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it-IT" altLang="it-IT" sz="2400" dirty="0" smtClean="0">
                <a:solidFill>
                  <a:srgbClr val="606060"/>
                </a:solidFill>
                <a:cs typeface="Arial" panose="020B0604020202020204" pitchFamily="34" charset="0"/>
              </a:rPr>
              <a:t>Differenti </a:t>
            </a:r>
            <a:r>
              <a:rPr lang="it-IT" altLang="it-IT" sz="2400" b="1" dirty="0" smtClean="0">
                <a:solidFill>
                  <a:srgbClr val="0791DB"/>
                </a:solidFill>
                <a:cs typeface="Arial" panose="020B0604020202020204" pitchFamily="34" charset="0"/>
              </a:rPr>
              <a:t>modalità</a:t>
            </a:r>
            <a:r>
              <a:rPr lang="it-IT" altLang="it-IT" sz="2400" dirty="0" smtClean="0">
                <a:solidFill>
                  <a:srgbClr val="606060"/>
                </a:solidFill>
                <a:cs typeface="Arial" panose="020B0604020202020204" pitchFamily="34" charset="0"/>
              </a:rPr>
              <a:t> di lavoro</a:t>
            </a:r>
          </a:p>
          <a:p>
            <a:pPr marL="263525">
              <a:buFont typeface="Wingdings" pitchFamily="2" charset="2"/>
              <a:buChar char="Ø"/>
              <a:defRPr/>
            </a:pPr>
            <a:r>
              <a:rPr lang="it-IT" altLang="it-IT" sz="2400" dirty="0" smtClean="0">
                <a:solidFill>
                  <a:srgbClr val="606060"/>
                </a:solidFill>
                <a:cs typeface="Arial" panose="020B0604020202020204" pitchFamily="34" charset="0"/>
              </a:rPr>
              <a:t>es. cambiamenti delle tipologie contrattuali (tema flessibilità  “esterna”)</a:t>
            </a:r>
          </a:p>
          <a:p>
            <a:pPr marL="263525">
              <a:buFont typeface="Wingdings" pitchFamily="2" charset="2"/>
              <a:buChar char="Ø"/>
              <a:defRPr/>
            </a:pPr>
            <a:endParaRPr lang="it-IT" altLang="it-IT" sz="2400" dirty="0" smtClean="0">
              <a:solidFill>
                <a:srgbClr val="606060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it-IT" altLang="it-IT" sz="2400" dirty="0" smtClean="0">
                <a:solidFill>
                  <a:srgbClr val="606060"/>
                </a:solidFill>
                <a:cs typeface="Arial" panose="020B0604020202020204" pitchFamily="34" charset="0"/>
              </a:rPr>
              <a:t>Differenti </a:t>
            </a:r>
            <a:r>
              <a:rPr lang="it-IT" altLang="it-IT" sz="2400" b="1" dirty="0" smtClean="0">
                <a:solidFill>
                  <a:srgbClr val="0791DB"/>
                </a:solidFill>
                <a:cs typeface="Arial" panose="020B0604020202020204" pitchFamily="34" charset="0"/>
              </a:rPr>
              <a:t>contenuti</a:t>
            </a:r>
            <a:r>
              <a:rPr lang="it-IT" altLang="it-IT" sz="2400" dirty="0" smtClean="0">
                <a:solidFill>
                  <a:srgbClr val="606060"/>
                </a:solidFill>
                <a:cs typeface="Arial" panose="020B0604020202020204" pitchFamily="34" charset="0"/>
              </a:rPr>
              <a:t>  per il lavoro (competenze e fabbisogni </a:t>
            </a:r>
            <a:r>
              <a:rPr lang="it-IT" altLang="it-IT" sz="2400" dirty="0" err="1" smtClean="0">
                <a:solidFill>
                  <a:srgbClr val="606060"/>
                </a:solidFill>
                <a:cs typeface="Arial" panose="020B0604020202020204" pitchFamily="34" charset="0"/>
              </a:rPr>
              <a:t>profession</a:t>
            </a:r>
            <a:r>
              <a:rPr lang="it-IT" altLang="it-IT" sz="2400" dirty="0" smtClean="0">
                <a:solidFill>
                  <a:srgbClr val="606060"/>
                </a:solidFill>
                <a:cs typeface="Arial" panose="020B0604020202020204" pitchFamily="34" charset="0"/>
              </a:rPr>
              <a:t>.)</a:t>
            </a:r>
          </a:p>
          <a:p>
            <a:pPr>
              <a:defRPr/>
            </a:pPr>
            <a:endParaRPr lang="it-IT" altLang="it-IT" sz="1200" dirty="0" smtClean="0">
              <a:solidFill>
                <a:srgbClr val="0791DB"/>
              </a:solidFill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2. </a:t>
            </a:r>
            <a:r>
              <a:rPr lang="it-IT" sz="2800" b="1" dirty="0" smtClean="0">
                <a:solidFill>
                  <a:schemeClr val="tx2"/>
                </a:solidFill>
              </a:rPr>
              <a:t>Le trasformazioni del mercato del lavoro </a:t>
            </a:r>
            <a:br>
              <a:rPr lang="it-IT" sz="2800" b="1" dirty="0" smtClean="0">
                <a:solidFill>
                  <a:schemeClr val="tx2"/>
                </a:solidFill>
              </a:rPr>
            </a:br>
            <a:r>
              <a:rPr lang="it-IT" sz="2200" i="1" dirty="0" smtClean="0">
                <a:latin typeface="+mn-lt"/>
                <a:ea typeface="+mn-ea"/>
                <a:cs typeface="+mn-cs"/>
              </a:rPr>
              <a:t>Come cambia la domanda di lavoro</a:t>
            </a:r>
            <a:endParaRPr lang="en-US" sz="2200" i="1" dirty="0">
              <a:latin typeface="+mn-lt"/>
              <a:ea typeface="+mn-ea"/>
              <a:cs typeface="+mn-cs"/>
            </a:endParaRPr>
          </a:p>
        </p:txBody>
      </p:sp>
      <p:sp>
        <p:nvSpPr>
          <p:cNvPr id="8" name="Pentagono 3">
            <a:extLst>
              <a:ext uri="{FF2B5EF4-FFF2-40B4-BE49-F238E27FC236}">
                <a16:creationId xmlns="" xmlns:a16="http://schemas.microsoft.com/office/drawing/2014/main" id="{1D5FE081-955F-4AE4-A2FB-67BF1AE255FF}"/>
              </a:ext>
            </a:extLst>
          </p:cNvPr>
          <p:cNvSpPr/>
          <p:nvPr/>
        </p:nvSpPr>
        <p:spPr>
          <a:xfrm rot="16200000">
            <a:off x="8987352" y="-237330"/>
            <a:ext cx="1052886" cy="3778622"/>
          </a:xfrm>
          <a:prstGeom prst="homePlate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Industria ed alcuni servizi avanzati</a:t>
            </a:r>
          </a:p>
          <a:p>
            <a:pPr algn="ctr"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Alte professionalità</a:t>
            </a:r>
          </a:p>
          <a:p>
            <a:pPr algn="ctr"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Profili qualificat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  <p:sp>
        <p:nvSpPr>
          <p:cNvPr id="11" name="Pentagono 4">
            <a:extLst>
              <a:ext uri="{FF2B5EF4-FFF2-40B4-BE49-F238E27FC236}">
                <a16:creationId xmlns="" xmlns:a16="http://schemas.microsoft.com/office/drawing/2014/main" id="{8871CAA4-58B6-486D-BA43-D2E3AC652F81}"/>
              </a:ext>
            </a:extLst>
          </p:cNvPr>
          <p:cNvSpPr/>
          <p:nvPr/>
        </p:nvSpPr>
        <p:spPr>
          <a:xfrm rot="5400000" flipV="1">
            <a:off x="8969190" y="3536583"/>
            <a:ext cx="1075763" cy="3657603"/>
          </a:xfrm>
          <a:prstGeom prst="homePlate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Molti ambiti del terziario ed attività “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labour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intensive”</a:t>
            </a:r>
          </a:p>
          <a:p>
            <a:pPr algn="ctr">
              <a:defRPr/>
            </a:pPr>
            <a:r>
              <a:rPr lang="it-I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Basse qualifiche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">
            <a:extLst>
              <a:ext uri="{FF2B5EF4-FFF2-40B4-BE49-F238E27FC236}">
                <a16:creationId xmlns="" xmlns:a16="http://schemas.microsoft.com/office/drawing/2014/main" id="{7EBB291C-964B-4B15-8314-795749F4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76" y="1"/>
            <a:ext cx="11631706" cy="1250576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</a:pP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 smtClean="0">
                <a:solidFill>
                  <a:srgbClr val="54AEEB"/>
                </a:solidFill>
              </a:rPr>
              <a:t>2. </a:t>
            </a:r>
            <a:r>
              <a:rPr lang="it-IT" sz="2800" b="1" dirty="0" smtClean="0">
                <a:solidFill>
                  <a:schemeClr val="tx2"/>
                </a:solidFill>
              </a:rPr>
              <a:t>Le trasformazioni del mercato del lavoro </a:t>
            </a:r>
            <a:br>
              <a:rPr lang="it-IT" sz="2800" b="1" dirty="0" smtClean="0">
                <a:solidFill>
                  <a:schemeClr val="tx2"/>
                </a:solidFill>
              </a:rPr>
            </a:br>
            <a:r>
              <a:rPr lang="it-IT" sz="2200" i="1" dirty="0" smtClean="0">
                <a:latin typeface="+mn-lt"/>
                <a:ea typeface="+mn-ea"/>
                <a:cs typeface="+mn-cs"/>
              </a:rPr>
              <a:t>Segnali di crescente polarizzazione delle professioni</a:t>
            </a:r>
            <a:endParaRPr lang="en-US" sz="2200" i="1" dirty="0">
              <a:latin typeface="+mn-lt"/>
              <a:ea typeface="+mn-ea"/>
              <a:cs typeface="+mn-cs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832" y="2998696"/>
            <a:ext cx="4996769" cy="3200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37883" y="2473223"/>
            <a:ext cx="4841688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ja-JP" sz="1100" b="1" dirty="0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Veneto. Posizioni di lavoro </a:t>
            </a:r>
            <a:r>
              <a:rPr lang="it-IT" altLang="ja-JP" sz="1100" b="1" dirty="0" err="1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dipendente*</a:t>
            </a:r>
            <a:r>
              <a:rPr lang="it-IT" altLang="ja-JP" sz="1100" b="1" dirty="0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 per livello professionale. Variazioni cumulate, dicembre 2008 – dicembre 2017</a:t>
            </a:r>
            <a:endParaRPr lang="it-IT" altLang="ja-JP" sz="1100" dirty="0">
              <a:latin typeface="Arial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094442" y="6317598"/>
            <a:ext cx="35433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* Al netto del lavoro domestico e del lavoro intermittente.</a:t>
            </a:r>
            <a:endParaRPr lang="it-IT" altLang="ja-JP" sz="800" dirty="0">
              <a:ea typeface="MS Mincho" pitchFamily="49" charset="-128"/>
              <a:cs typeface="Tahoma" pitchFamily="34" charset="0"/>
            </a:endParaRPr>
          </a:p>
          <a:p>
            <a:pPr algn="ctr"/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Fonte: 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ns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 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elab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. su dati Veneto Lavoro/</a:t>
            </a:r>
            <a:r>
              <a:rPr lang="it-IT" altLang="ja-JP" sz="800" dirty="0" err="1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Silv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 (estrazione 25 </a:t>
            </a:r>
            <a:r>
              <a:rPr lang="it-IT" altLang="ja-JP" sz="800" dirty="0" smtClean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aprile 2018</a:t>
            </a:r>
            <a:r>
              <a:rPr lang="it-IT" altLang="ja-JP" sz="800" dirty="0">
                <a:solidFill>
                  <a:srgbClr val="808080"/>
                </a:solidFill>
                <a:latin typeface="Tahoma" pitchFamily="34" charset="0"/>
                <a:ea typeface="MS Mincho" pitchFamily="49" charset="-128"/>
                <a:cs typeface="Tahoma" pitchFamily="34" charset="0"/>
              </a:rPr>
              <a:t>)</a:t>
            </a:r>
            <a:endParaRPr lang="it-IT" altLang="ja-JP" sz="800" dirty="0">
              <a:ea typeface="MS PGothic" pitchFamily="34" charset="-128"/>
            </a:endParaRPr>
          </a:p>
        </p:txBody>
      </p:sp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0898" y="5246595"/>
            <a:ext cx="4370950" cy="134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ttangolo 26"/>
          <p:cNvSpPr/>
          <p:nvPr/>
        </p:nvSpPr>
        <p:spPr>
          <a:xfrm>
            <a:off x="336177" y="1205770"/>
            <a:ext cx="6024282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defRPr/>
            </a:pPr>
            <a:r>
              <a:rPr lang="it-IT" altLang="it-IT" sz="2200" dirty="0" smtClean="0">
                <a:solidFill>
                  <a:srgbClr val="0791DB"/>
                </a:solidFill>
              </a:rPr>
              <a:t>	Il rafforzamento dell’occupazione si è concentrato nelle qualifiche della fascia più alta ed in quelle della fascia più bassa</a:t>
            </a: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6664513" y="1375046"/>
            <a:ext cx="4841688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altLang="ja-JP" sz="1100" b="1" dirty="0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Veneto. Posizioni di lavoro </a:t>
            </a:r>
            <a:r>
              <a:rPr lang="it-IT" altLang="ja-JP" sz="1100" b="1" dirty="0" err="1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dipendente*</a:t>
            </a:r>
            <a:r>
              <a:rPr lang="it-IT" altLang="ja-JP" sz="1100" b="1" dirty="0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 per livello professionale. </a:t>
            </a:r>
          </a:p>
          <a:p>
            <a:pPr algn="ctr">
              <a:defRPr/>
            </a:pPr>
            <a:r>
              <a:rPr lang="it-IT" altLang="ja-JP" sz="1100" b="1" dirty="0" smtClean="0">
                <a:latin typeface="Tahoma" pitchFamily="34" charset="0"/>
                <a:ea typeface="MS Mincho" pitchFamily="49" charset="-128"/>
                <a:cs typeface="Tahoma" pitchFamily="34" charset="0"/>
              </a:rPr>
              <a:t>Variazioni cumulate, dicembre 2008 = 0</a:t>
            </a:r>
          </a:p>
        </p:txBody>
      </p:sp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4265" y="1944221"/>
            <a:ext cx="4668747" cy="2950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7150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1907</Words>
  <Application>Microsoft Office PowerPoint</Application>
  <PresentationFormat>Personalizzato</PresentationFormat>
  <Paragraphs>207</Paragraphs>
  <Slides>31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3" baseType="lpstr">
      <vt:lpstr>Tema di Office</vt:lpstr>
      <vt:lpstr>Documento</vt:lpstr>
      <vt:lpstr>Diapositiva 1</vt:lpstr>
      <vt:lpstr>Diapositiva 2</vt:lpstr>
      <vt:lpstr> 1. Le dinamiche recenti del mercato del lavoro Consolidata fase di espansione occupazionale per il lavoro dipendente</vt:lpstr>
      <vt:lpstr> 1. Le dinamiche recenti del mercato del lavoro Tempo determinato in continua espansione</vt:lpstr>
      <vt:lpstr>PERCHÉ TANTI RAPPORTI A TEMPO DETERMINATO?</vt:lpstr>
      <vt:lpstr> 1. Le dinamiche recenti del mercato del lavoro Cresce la domanda di lavoro nel terziario</vt:lpstr>
      <vt:lpstr>Un processo (di lungo corso) di terziarizzazione del mercato del lavoro</vt:lpstr>
      <vt:lpstr> 2. Le trasformazioni del mercato del lavoro  Come cambia la domanda di lavoro</vt:lpstr>
      <vt:lpstr> 2. Le trasformazioni del mercato del lavoro  Segnali di crescente polarizzazione delle professioni</vt:lpstr>
      <vt:lpstr> 2. Le trasformazioni del mercato del lavoro  Segnali di crescente polarizzazione delle professioni</vt:lpstr>
      <vt:lpstr> 2. Le trasformazioni del mercato del lavoro  Segnali di crescente polarizzazione delle professioni</vt:lpstr>
      <vt:lpstr> 2. Le trasformazioni del mercato del lavoro  Segnali di crescente polarizzazione delle professioni</vt:lpstr>
      <vt:lpstr> 2. Le trasformazioni del mercato del lavoro  Segnali di crescente polarizzazione delle professioni</vt:lpstr>
      <vt:lpstr> 2. Le trasformazioni del mercato del lavoro   Il significato della tecnologia in azienda in termini di capitale umano </vt:lpstr>
      <vt:lpstr> 3. Qualche idea sul futuro  Alcune riflessioni sul processo di trasformazione in atto e le prospettive per il futuro</vt:lpstr>
      <vt:lpstr>Diapositiva 16</vt:lpstr>
      <vt:lpstr> 3. Qualche idea sul futuro  Tecnologia: bestia nera o opportunità?</vt:lpstr>
      <vt:lpstr>Diapositiva 18</vt:lpstr>
      <vt:lpstr> 3. Qualche idea sul futuro  Tecnologia: bestia nera o opportunità?</vt:lpstr>
      <vt:lpstr> 3. Qualche idea sul futuro L’impatto generalizzato delle nuove tecnologie</vt:lpstr>
      <vt:lpstr> 3. Qualche idea sul futuro Tecnologia: bestia nera o opportunità?</vt:lpstr>
      <vt:lpstr> 3. Qualche idea sul futuro Tecnologia: bestia nera o opportunità?</vt:lpstr>
      <vt:lpstr>Diapositiva 23</vt:lpstr>
      <vt:lpstr>Diapositiva 24</vt:lpstr>
      <vt:lpstr> 3. Qualche idea sul futuro   I lavori ibridi</vt:lpstr>
      <vt:lpstr> 3. Qualche idea sul futuro   La trasversalità delle competenze digitali</vt:lpstr>
      <vt:lpstr>Diapositiva 27</vt:lpstr>
      <vt:lpstr>Crescenti difficoltà di reclutamento in un mercato del lavoro sempre più complesso</vt:lpstr>
      <vt:lpstr>Diapositiva 29</vt:lpstr>
      <vt:lpstr>Diapositiva 30</vt:lpstr>
      <vt:lpstr>Diapositiva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Sandra Rainero</dc:creator>
  <cp:lastModifiedBy>tizianobarone</cp:lastModifiedBy>
  <cp:revision>59</cp:revision>
  <dcterms:created xsi:type="dcterms:W3CDTF">2018-06-20T12:57:19Z</dcterms:created>
  <dcterms:modified xsi:type="dcterms:W3CDTF">2018-12-14T13:23:32Z</dcterms:modified>
</cp:coreProperties>
</file>