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1" r:id="rId4"/>
    <p:sldId id="270" r:id="rId5"/>
    <p:sldId id="273" r:id="rId6"/>
    <p:sldId id="258" r:id="rId7"/>
    <p:sldId id="272" r:id="rId8"/>
    <p:sldId id="259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52"/>
    <p:restoredTop sz="94512"/>
  </p:normalViewPr>
  <p:slideViewPr>
    <p:cSldViewPr snapToGrid="0" snapToObjects="1">
      <p:cViewPr>
        <p:scale>
          <a:sx n="70" d="100"/>
          <a:sy n="70" d="100"/>
        </p:scale>
        <p:origin x="-1608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DCAC-7209-400F-ACEF-7A7620268F80}" type="datetimeFigureOut">
              <a:rPr lang="it-IT"/>
              <a:pPr>
                <a:defRPr/>
              </a:pPr>
              <a:t>10/11/2017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6D781-4628-40D5-B527-2E66CC30E2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52BA-695C-4357-A079-7DA1E5718B7A}" type="datetimeFigureOut">
              <a:rPr lang="it-IT"/>
              <a:pPr>
                <a:defRPr/>
              </a:pPr>
              <a:t>10/11/2017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258F-7900-4D55-951D-4F5687A1A7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3846-91B5-4B0D-9E5F-52A983847F49}" type="datetimeFigureOut">
              <a:rPr lang="it-IT"/>
              <a:pPr>
                <a:defRPr/>
              </a:pPr>
              <a:t>10/11/2017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A677-2FCC-406B-948C-5D08CB1B0A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3531-8A4B-41D3-B82F-9A4B982688CE}" type="datetimeFigureOut">
              <a:rPr lang="it-IT"/>
              <a:pPr>
                <a:defRPr/>
              </a:pPr>
              <a:t>10/11/2017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28C7-5CEB-4581-9080-892E85775A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BBB4-4E79-406D-A8BF-B8653B9EEEA1}" type="datetimeFigureOut">
              <a:rPr lang="it-IT"/>
              <a:pPr>
                <a:defRPr/>
              </a:pPr>
              <a:t>10/11/2017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6E4E-0E1C-47EF-8EA9-D634D6FA5C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E73A6-9FED-4A8F-A3C1-6BBBAF083CF5}" type="datetimeFigureOut">
              <a:rPr lang="it-IT"/>
              <a:pPr>
                <a:defRPr/>
              </a:pPr>
              <a:t>10/11/2017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0DDE-779F-43FE-87B0-C54B842236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8493-42CA-4852-B109-491DBD89C8F9}" type="datetimeFigureOut">
              <a:rPr lang="it-IT"/>
              <a:pPr>
                <a:defRPr/>
              </a:pPr>
              <a:t>10/11/2017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131B5-FDA2-42E5-8EC2-E121173DCE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F2CC-3CB0-4117-8C6C-7C366E9DC1A5}" type="datetimeFigureOut">
              <a:rPr lang="it-IT"/>
              <a:pPr>
                <a:defRPr/>
              </a:pPr>
              <a:t>10/11/2017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F9C5-44A5-4F49-AB43-D29512F027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B9CF-4C86-4538-83A3-CC81FFDB65CE}" type="datetimeFigureOut">
              <a:rPr lang="it-IT"/>
              <a:pPr>
                <a:defRPr/>
              </a:pPr>
              <a:t>10/11/2017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9977-6E60-4129-B6B5-3D243FF374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75D2-BF4B-4CD8-AEAB-1C06F9D93E44}" type="datetimeFigureOut">
              <a:rPr lang="it-IT"/>
              <a:pPr>
                <a:defRPr/>
              </a:pPr>
              <a:t>10/11/2017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43CB-1246-471B-A3B0-D5E768E6F2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EEC1-91DB-4CE5-8596-38BF0EC3626C}" type="datetimeFigureOut">
              <a:rPr lang="it-IT"/>
              <a:pPr>
                <a:defRPr/>
              </a:pPr>
              <a:t>10/11/2017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0532C-64AC-4B2B-BC88-9825EEC53A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D43EB9-1E90-4148-A24B-42606104ECA6}" type="datetimeFigureOut">
              <a:rPr lang="it-IT"/>
              <a:pPr>
                <a:defRPr/>
              </a:pPr>
              <a:t>10/11/2017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467B63-DD49-4E98-AA0E-D6AE0E481B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2.bp.blogspot.com/_XIF_hNPLaz4/THUKLB9mjZI/AAAAAAAABl0/aN3EZEMKurs/s1600/centri+per+l%27impiego.bm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ucitesdesmetiers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revisolavora.it/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12192000" cy="862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105025" y="3317875"/>
            <a:ext cx="10104438" cy="976313"/>
          </a:xfrm>
        </p:spPr>
        <p:txBody>
          <a:bodyPr/>
          <a:lstStyle/>
          <a:p>
            <a:pPr algn="r" eaLnBrk="1" hangingPunct="1"/>
            <a:r>
              <a:rPr lang="it-IT" sz="5400" b="1" smtClean="0"/>
              <a:t>Nuove competenze per nuovi lavori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244725" y="4433888"/>
            <a:ext cx="9947275" cy="10096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it-IT" sz="2000" b="1" smtClean="0"/>
              <a:t>Lia Gamberini</a:t>
            </a:r>
          </a:p>
          <a:p>
            <a:pPr eaLnBrk="1" hangingPunct="1">
              <a:lnSpc>
                <a:spcPct val="70000"/>
              </a:lnSpc>
            </a:pPr>
            <a:r>
              <a:rPr lang="it-IT" sz="2000" b="1" smtClean="0"/>
              <a:t>CITTÀ DEI MESTIERI E DELLE PROFESSIONI</a:t>
            </a:r>
          </a:p>
          <a:p>
            <a:pPr eaLnBrk="1" hangingPunct="1">
              <a:lnSpc>
                <a:spcPct val="70000"/>
              </a:lnSpc>
            </a:pPr>
            <a:r>
              <a:rPr lang="it-IT" sz="2000" b="1" smtClean="0"/>
              <a:t>PROVINCIA di TREVISO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3"/>
          <p:cNvPicPr>
            <a:picLocks noChangeAspect="1"/>
          </p:cNvPicPr>
          <p:nvPr/>
        </p:nvPicPr>
        <p:blipFill>
          <a:blip r:embed="rId2"/>
          <a:srcRect b="204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5913" y="512763"/>
            <a:ext cx="10058400" cy="1450975"/>
          </a:xfrm>
        </p:spPr>
        <p:txBody>
          <a:bodyPr/>
          <a:lstStyle/>
          <a:p>
            <a:pPr eaLnBrk="1" hangingPunct="1"/>
            <a:r>
              <a:rPr lang="it-IT" smtClean="0"/>
              <a:t>Lo scenario del mondo del lavoro cambia	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338138" y="2174875"/>
            <a:ext cx="4937125" cy="1728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t-IT" sz="3200" smtClean="0"/>
              <a:t>  I giovani hanno  maggiori opportunità dei padri, ma solo se ….</a:t>
            </a:r>
          </a:p>
        </p:txBody>
      </p:sp>
      <p:sp>
        <p:nvSpPr>
          <p:cNvPr id="19460" name="Content Placeholder 3"/>
          <p:cNvSpPr txBox="1">
            <a:spLocks/>
          </p:cNvSpPr>
          <p:nvPr/>
        </p:nvSpPr>
        <p:spPr bwMode="auto">
          <a:xfrm>
            <a:off x="6011863" y="1963738"/>
            <a:ext cx="56324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3200" i="1">
                <a:latin typeface="Calibri" pitchFamily="34" charset="0"/>
              </a:rPr>
              <a:t>… se sanno rimanere aperti agli imprevisti che si presentano loro e non li percepiscono solo come ostacoli.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3200" i="1">
                <a:latin typeface="Calibri" pitchFamily="34" charset="0"/>
              </a:rPr>
              <a:t>… se sanno essere innovativi, mettendo a frutto creatività e collaborazione</a:t>
            </a:r>
          </a:p>
        </p:txBody>
      </p:sp>
      <p:pic>
        <p:nvPicPr>
          <p:cNvPr id="19462" name="Picture 6" descr="http://2.bp.blogspot.com/_XIF_hNPLaz4/THUKLB9mjZI/AAAAAAAABl0/aN3EZEMKurs/s1600/centri+per+l%27impiego.bmp"/>
          <p:cNvPicPr>
            <a:picLocks noChangeAspect="1" noChangeArrowheads="1"/>
          </p:cNvPicPr>
          <p:nvPr/>
        </p:nvPicPr>
        <p:blipFill>
          <a:blip r:embed="rId3" r:link="rId4">
            <a:lum contrast="-18000"/>
          </a:blip>
          <a:srcRect/>
          <a:stretch>
            <a:fillRect/>
          </a:stretch>
        </p:blipFill>
        <p:spPr bwMode="auto">
          <a:xfrm rot="-37800000">
            <a:off x="866775" y="4205288"/>
            <a:ext cx="19939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magine 3"/>
          <p:cNvPicPr>
            <a:picLocks noChangeAspect="1"/>
          </p:cNvPicPr>
          <p:nvPr/>
        </p:nvPicPr>
        <p:blipFill>
          <a:blip r:embed="rId2"/>
          <a:srcRect b="204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46250" y="454025"/>
            <a:ext cx="10058400" cy="561975"/>
          </a:xfrm>
        </p:spPr>
        <p:txBody>
          <a:bodyPr/>
          <a:lstStyle/>
          <a:p>
            <a:pPr algn="r" eaLnBrk="1" hangingPunct="1"/>
            <a:r>
              <a:rPr lang="it-IT" sz="3200" smtClean="0"/>
              <a:t>Lo scenario del mondo del lavoro cambia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96963" y="1296988"/>
            <a:ext cx="10544175" cy="10096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it-IT" sz="2400" smtClean="0">
                <a:latin typeface="Arial" charset="0"/>
                <a:cs typeface="Arial" charset="0"/>
              </a:rPr>
              <a:t>I cambiamenti avvengono</a:t>
            </a:r>
            <a:r>
              <a:rPr lang="it-IT" smtClean="0"/>
              <a:t> </a:t>
            </a:r>
            <a:r>
              <a:rPr lang="it-IT" b="1" smtClean="0">
                <a:latin typeface="Arial" charset="0"/>
                <a:cs typeface="Arial" charset="0"/>
              </a:rPr>
              <a:t>velocemente</a:t>
            </a:r>
            <a:r>
              <a:rPr lang="it-IT" smtClean="0"/>
              <a:t>.</a:t>
            </a:r>
            <a:r>
              <a:rPr lang="it-IT" sz="2200" smtClean="0"/>
              <a:t/>
            </a:r>
            <a:br>
              <a:rPr lang="it-IT" sz="2200" smtClean="0"/>
            </a:br>
            <a:r>
              <a:rPr lang="it-IT" sz="2000" smtClean="0">
                <a:latin typeface="Arial" charset="0"/>
                <a:cs typeface="Arial" charset="0"/>
              </a:rPr>
              <a:t>Più che imparare un lavoro, serve imparare un metodo di pensiero, uno strumento per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it-IT" sz="2000" smtClean="0">
                <a:latin typeface="Arial" charset="0"/>
                <a:cs typeface="Arial" charset="0"/>
              </a:rPr>
              <a:t>   affrontare e cercare di risolvere i problemi.</a:t>
            </a:r>
            <a:endParaRPr lang="it-IT" sz="2200" smtClean="0">
              <a:latin typeface="Arial" charset="0"/>
              <a:cs typeface="Arial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77800" y="2306638"/>
            <a:ext cx="120142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400"/>
              <a:t> I cambiamenti sono</a:t>
            </a:r>
            <a:r>
              <a:rPr lang="it-IT" sz="2800">
                <a:latin typeface="Calibri" pitchFamily="34" charset="0"/>
              </a:rPr>
              <a:t> </a:t>
            </a:r>
            <a:r>
              <a:rPr lang="it-IT" sz="2800" b="1"/>
              <a:t>complessi</a:t>
            </a:r>
            <a:r>
              <a:rPr lang="it-IT"/>
              <a:t>.</a:t>
            </a:r>
            <a:br>
              <a:rPr lang="it-IT"/>
            </a:br>
            <a:r>
              <a:rPr lang="it-IT"/>
              <a:t>   </a:t>
            </a:r>
            <a:r>
              <a:rPr lang="it-IT" sz="2000"/>
              <a:t>Per affrontare tante differenti problematiche, occorre una buona base teorica su cui innestare le  </a:t>
            </a:r>
          </a:p>
          <a:p>
            <a:r>
              <a:rPr lang="it-IT" sz="2000"/>
              <a:t>  competenze tecniche.</a:t>
            </a:r>
            <a:br>
              <a:rPr lang="it-IT" sz="2000"/>
            </a:br>
            <a:r>
              <a:rPr lang="it-IT" sz="2000"/>
              <a:t>  È determinante saper gestire la comunicazione in modo competente: saper parlare con differenti </a:t>
            </a:r>
          </a:p>
          <a:p>
            <a:r>
              <a:rPr lang="it-IT" sz="2000"/>
              <a:t>  interlocutori, saper scrivere testi di varia natura.</a:t>
            </a:r>
            <a:br>
              <a:rPr lang="it-IT" sz="2000"/>
            </a:br>
            <a:r>
              <a:rPr lang="it-IT" sz="2000"/>
              <a:t>  Essere dotati di spiccate capacità logiche.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50850" y="4403725"/>
            <a:ext cx="115189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.. </a:t>
            </a:r>
            <a:r>
              <a:rPr lang="it-IT" sz="2000"/>
              <a:t>tutte caratteristiche per le quali non è determinante avere un certo diploma o una certa laurea, </a:t>
            </a:r>
            <a:br>
              <a:rPr lang="it-IT" sz="2000"/>
            </a:br>
            <a:r>
              <a:rPr lang="it-IT" sz="2000"/>
              <a:t>e che i giovani possono acquisire in vari contesti, tramite le loro esperienze di vita e di formazione e all’interno delle aziende: </a:t>
            </a:r>
            <a:br>
              <a:rPr lang="it-IT" sz="2000"/>
            </a:br>
            <a:r>
              <a:rPr lang="it-IT" sz="2000"/>
              <a:t>nell’alternanza scuola-lavoro o nei tirocini d’inserimento lavorativo</a:t>
            </a:r>
            <a:br>
              <a:rPr lang="it-IT" sz="2000"/>
            </a:br>
            <a:r>
              <a:rPr lang="it-IT" sz="2000"/>
              <a:t>nei lavori stagionali</a:t>
            </a:r>
            <a:br>
              <a:rPr lang="it-IT" sz="2000"/>
            </a:br>
            <a:r>
              <a:rPr lang="it-IT" sz="2000"/>
              <a:t>nel volontariato</a:t>
            </a:r>
            <a:br>
              <a:rPr lang="it-IT" sz="2000"/>
            </a:br>
            <a:r>
              <a:rPr lang="it-IT" sz="2000"/>
              <a:t>nello sport</a:t>
            </a:r>
            <a:br>
              <a:rPr lang="it-IT" sz="2000"/>
            </a:br>
            <a:r>
              <a:rPr lang="it-IT" sz="2000"/>
              <a:t>studiando la musica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magine 3"/>
          <p:cNvPicPr>
            <a:picLocks noChangeAspect="1"/>
          </p:cNvPicPr>
          <p:nvPr/>
        </p:nvPicPr>
        <p:blipFill>
          <a:blip r:embed="rId2"/>
          <a:srcRect b="204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014663" y="300038"/>
            <a:ext cx="8524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>
                <a:latin typeface="Calibri Light" pitchFamily="34" charset="0"/>
              </a:rPr>
              <a:t>Alcune storie di successo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776288" y="1411288"/>
            <a:ext cx="1143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i="1"/>
              <a:t> Storia di Francesco</a:t>
            </a:r>
            <a:endParaRPr lang="it-IT">
              <a:latin typeface="Calibri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76288" y="2484438"/>
            <a:ext cx="1021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i="1"/>
              <a:t>Storia di Marco</a:t>
            </a:r>
            <a:r>
              <a:rPr lang="it-IT" sz="2800" i="1">
                <a:latin typeface="Calibri" pitchFamily="34" charset="0"/>
              </a:rPr>
              <a:t/>
            </a:r>
            <a:br>
              <a:rPr lang="it-IT" sz="2800" i="1">
                <a:latin typeface="Calibri" pitchFamily="34" charset="0"/>
              </a:rPr>
            </a:br>
            <a:endParaRPr lang="it-IT" sz="2800" i="1">
              <a:latin typeface="Calibri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25513" y="3779838"/>
            <a:ext cx="4040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i="1"/>
              <a:t>Storia di Andrea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5"/>
          <p:cNvPicPr>
            <a:picLocks noChangeAspect="1"/>
          </p:cNvPicPr>
          <p:nvPr/>
        </p:nvPicPr>
        <p:blipFill>
          <a:blip r:embed="rId2"/>
          <a:srcRect b="204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 txBox="1">
            <a:spLocks/>
          </p:cNvSpPr>
          <p:nvPr/>
        </p:nvSpPr>
        <p:spPr bwMode="auto">
          <a:xfrm>
            <a:off x="762000" y="482600"/>
            <a:ext cx="117506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it-IT" sz="4800">
                <a:latin typeface="Calibri Light" pitchFamily="34" charset="0"/>
              </a:rPr>
              <a:t>Città dei Mestieri e delle Professioni di Treviso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715963" y="1781175"/>
            <a:ext cx="108505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È un servizio di informazione e orientamento del Settore Lavoro della Provincia di Treviso per facilitare le scelte professionali e formative:</a:t>
            </a:r>
          </a:p>
          <a:p>
            <a:endParaRPr lang="it-IT" sz="2400"/>
          </a:p>
          <a:p>
            <a:r>
              <a:rPr lang="it-IT" sz="2400" b="1"/>
              <a:t>- per organizzare la propria ricerca del lavoro</a:t>
            </a:r>
          </a:p>
          <a:p>
            <a:r>
              <a:rPr lang="it-IT" sz="2400" b="1"/>
              <a:t>- per scegliere una formazione</a:t>
            </a:r>
          </a:p>
          <a:p>
            <a:r>
              <a:rPr lang="it-IT" sz="2400" b="1"/>
              <a:t>- per orientarsi nelle scelte</a:t>
            </a:r>
            <a:endParaRPr lang="it-IT" sz="24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3850" y="4524375"/>
            <a:ext cx="43926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/>
              <a:t>Si trova nel campus studentesco di </a:t>
            </a:r>
            <a:r>
              <a:rPr lang="it-IT" sz="2000" b="1"/>
              <a:t>Lancenigo</a:t>
            </a:r>
            <a:r>
              <a:rPr lang="it-IT" sz="2000"/>
              <a:t> di Villorba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sz="2000"/>
              <a:t>Via Franchini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sz="2000"/>
              <a:t>Tel. 0422 656933 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sz="2000"/>
              <a:t>cittadeimestieri@provincia.treviso.it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sz="2000"/>
              <a:t>www.cittadeimestieri.treviso.it</a:t>
            </a:r>
          </a:p>
        </p:txBody>
      </p:sp>
      <p:pic>
        <p:nvPicPr>
          <p:cNvPr id="15369" name="Picture 9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4538" y="3573463"/>
            <a:ext cx="399891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magine 5"/>
          <p:cNvPicPr>
            <a:picLocks noChangeAspect="1"/>
          </p:cNvPicPr>
          <p:nvPr/>
        </p:nvPicPr>
        <p:blipFill>
          <a:blip r:embed="rId2"/>
          <a:srcRect b="204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 txBox="1">
            <a:spLocks/>
          </p:cNvSpPr>
          <p:nvPr/>
        </p:nvSpPr>
        <p:spPr bwMode="auto">
          <a:xfrm>
            <a:off x="2189163" y="482600"/>
            <a:ext cx="93773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it-IT" sz="4800">
                <a:latin typeface="Calibri Light" pitchFamily="34" charset="0"/>
              </a:rPr>
              <a:t>Réseau Cités des Mètiers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715963" y="1781175"/>
            <a:ext cx="71866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Città dei Mestieri è un progetto europeo che nasce in Francia nel 1993  e si sviluppa in Europa e in altri Paesi del mondo, sviluppando un suo </a:t>
            </a:r>
            <a:r>
              <a:rPr lang="it-IT" sz="2400" i="1"/>
              <a:t>label</a:t>
            </a:r>
          </a:p>
          <a:p>
            <a:endParaRPr lang="it-IT" sz="24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09638" y="3573463"/>
            <a:ext cx="532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hlinkClick r:id="rId3"/>
              </a:rPr>
              <a:t>www.reseaucitesdesmetiers.com</a:t>
            </a:r>
            <a:r>
              <a:rPr lang="it-IT" sz="2400" b="1"/>
              <a:t> </a:t>
            </a:r>
          </a:p>
        </p:txBody>
      </p:sp>
      <p:pic>
        <p:nvPicPr>
          <p:cNvPr id="15369" name="Picture 9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4538" y="3573463"/>
            <a:ext cx="399891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6063" y="3035300"/>
            <a:ext cx="52514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clipImage" descr="d01a4b82-a959-4060-a194-c91d58c9d2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97400"/>
            <a:ext cx="31940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2" name="Immagine 6"/>
          <p:cNvPicPr>
            <a:picLocks noChangeAspect="1"/>
          </p:cNvPicPr>
          <p:nvPr/>
        </p:nvPicPr>
        <p:blipFill>
          <a:blip r:embed="rId2"/>
          <a:srcRect b="204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2060575" y="682625"/>
            <a:ext cx="6626225" cy="735013"/>
          </a:xfrm>
        </p:spPr>
        <p:txBody>
          <a:bodyPr/>
          <a:lstStyle/>
          <a:p>
            <a:r>
              <a:rPr lang="it-IT" smtClean="0"/>
              <a:t>Che cosa offre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838200" y="1993900"/>
            <a:ext cx="95615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it-IT" sz="2400" b="1"/>
              <a:t>Operatori</a:t>
            </a:r>
            <a:r>
              <a:rPr lang="it-IT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2400"/>
              <a:t>esperti che affiancano l’utente nella ricerca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>
              <a:latin typeface="Verdana" pitchFamily="34" charset="0"/>
              <a:cs typeface="Times New Roman" pitchFamily="18" charset="0"/>
            </a:endParaRP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it-IT" sz="2400" b="1"/>
              <a:t>Laboratori</a:t>
            </a:r>
            <a:r>
              <a:rPr lang="it-IT" sz="2400"/>
              <a:t> sulla ricerca attiva del lavoro, la stesura del CV, il colloquio di lavoro, i percorsi formativi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>
              <a:latin typeface="Verdana" pitchFamily="34" charset="0"/>
              <a:cs typeface="Times New Roman" pitchFamily="18" charset="0"/>
            </a:endParaRPr>
          </a:p>
          <a:p>
            <a:pPr marL="228600" indent="-228600" eaLnBrk="0" hangingPunct="0">
              <a:lnSpc>
                <a:spcPct val="90000"/>
              </a:lnSpc>
              <a:buFontTx/>
              <a:buChar char="•"/>
            </a:pPr>
            <a:r>
              <a:rPr lang="it-IT" sz="2400" b="1"/>
              <a:t>Postazioni</a:t>
            </a:r>
            <a:r>
              <a:rPr lang="it-IT" sz="2400"/>
              <a:t> informatiche per la navigazione guidata tra testi e  siti dedicati all’orientamento, la formazione e il mondo del lavoro</a:t>
            </a:r>
            <a:r>
              <a:rPr lang="it-IT">
                <a:latin typeface="Verdana" pitchFamily="34" charset="0"/>
              </a:rPr>
              <a:t>.</a:t>
            </a:r>
          </a:p>
          <a:p>
            <a:pPr marL="228600" indent="-228600" eaLnBrk="0" hangingPunct="0">
              <a:lnSpc>
                <a:spcPct val="90000"/>
              </a:lnSpc>
            </a:pPr>
            <a:endParaRPr lang="it-IT" sz="2000" b="1">
              <a:latin typeface="Calibri" pitchFamily="34" charset="0"/>
            </a:endParaRPr>
          </a:p>
          <a:p>
            <a:pPr marL="228600" indent="-228600" eaLnBrk="0" hangingPunct="0">
              <a:lnSpc>
                <a:spcPct val="90000"/>
              </a:lnSpc>
              <a:buFontTx/>
              <a:buChar char="•"/>
            </a:pPr>
            <a:r>
              <a:rPr lang="it-IT" sz="2000" b="1">
                <a:latin typeface="Calibri" pitchFamily="34" charset="0"/>
              </a:rPr>
              <a:t> </a:t>
            </a:r>
            <a:r>
              <a:rPr lang="it-IT" sz="2400" b="1"/>
              <a:t>Newsletter</a:t>
            </a:r>
            <a:r>
              <a:rPr lang="it-IT" sz="2400"/>
              <a:t> sui percorsi formativi in partenza</a:t>
            </a:r>
          </a:p>
          <a:p>
            <a:pPr marL="228600" indent="-228600" eaLnBrk="0" hangingPunct="0">
              <a:lnSpc>
                <a:spcPct val="90000"/>
              </a:lnSpc>
              <a:buFontTx/>
              <a:buChar char="•"/>
            </a:pPr>
            <a:endParaRPr lang="it-IT" sz="2400"/>
          </a:p>
          <a:p>
            <a:pPr marL="228600" indent="-228600" eaLnBrk="0" hangingPunct="0">
              <a:lnSpc>
                <a:spcPct val="90000"/>
              </a:lnSpc>
              <a:buFontTx/>
              <a:buChar char="•"/>
            </a:pPr>
            <a:r>
              <a:rPr lang="it-IT" b="1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2400" b="1"/>
              <a:t>Materiali</a:t>
            </a:r>
            <a:r>
              <a:rPr lang="it-IT" sz="2400"/>
              <a:t> multimediali in autoconsultazione</a:t>
            </a:r>
          </a:p>
          <a:p>
            <a:pPr marL="228600" indent="-228600" eaLnBrk="0" hangingPunct="0">
              <a:lnSpc>
                <a:spcPct val="90000"/>
              </a:lnSpc>
              <a:buFontTx/>
              <a:buChar char="•"/>
            </a:pPr>
            <a:endParaRPr lang="it-IT" sz="2400"/>
          </a:p>
          <a:p>
            <a:pPr marL="228600" indent="-228600" eaLnBrk="0" hangingPunct="0">
              <a:lnSpc>
                <a:spcPct val="90000"/>
              </a:lnSpc>
              <a:buFontTx/>
              <a:buChar char="•"/>
            </a:pPr>
            <a:r>
              <a:rPr lang="it-IT" b="1">
                <a:latin typeface="Verdana" pitchFamily="34" charset="0"/>
              </a:rPr>
              <a:t> </a:t>
            </a:r>
            <a:r>
              <a:rPr lang="it-IT" sz="2400" b="1"/>
              <a:t>Consulenza Eures</a:t>
            </a:r>
            <a:r>
              <a:rPr lang="it-IT" sz="2400"/>
              <a:t> per il lavoro in Europa</a:t>
            </a:r>
          </a:p>
          <a:p>
            <a:pPr marL="228600" indent="-228600" eaLnBrk="0" hangingPunct="0">
              <a:lnSpc>
                <a:spcPct val="90000"/>
              </a:lnSpc>
            </a:pPr>
            <a:endParaRPr lang="it-IT" sz="2400"/>
          </a:p>
          <a:p>
            <a:pPr marL="228600" indent="-228600" eaLnBrk="0" hangingPunct="0">
              <a:lnSpc>
                <a:spcPct val="90000"/>
              </a:lnSpc>
            </a:pPr>
            <a:endParaRPr lang="it-IT" sz="2400"/>
          </a:p>
          <a:p>
            <a: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it-IT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magine 5"/>
          <p:cNvPicPr>
            <a:picLocks noChangeAspect="1"/>
          </p:cNvPicPr>
          <p:nvPr/>
        </p:nvPicPr>
        <p:blipFill>
          <a:blip r:embed="rId2"/>
          <a:srcRect b="204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 txBox="1">
            <a:spLocks/>
          </p:cNvSpPr>
          <p:nvPr/>
        </p:nvSpPr>
        <p:spPr bwMode="auto">
          <a:xfrm>
            <a:off x="762000" y="696913"/>
            <a:ext cx="117506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it-IT" sz="4800">
                <a:latin typeface="Calibri Light" pitchFamily="34" charset="0"/>
              </a:rPr>
              <a:t>Città dei mestieri e delle Professioni di Treviso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851650" y="2879725"/>
            <a:ext cx="494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30727" name="Picture 7" descr="Risultato immagine per centro per l'impiego immag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0100" y="2079625"/>
            <a:ext cx="37719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87375" y="2387600"/>
            <a:ext cx="467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/>
              <a:t>fa parte dei Servizi al Lavoro della Provincia di Treviso</a:t>
            </a:r>
          </a:p>
        </p:txBody>
      </p:sp>
      <p:pic>
        <p:nvPicPr>
          <p:cNvPr id="30733" name="Picture 13" descr="Risultato immagine per centro per l'impiego immagi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2238" y="4367213"/>
            <a:ext cx="2057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7834313" y="4668838"/>
            <a:ext cx="3957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hlinkClick r:id="rId5"/>
              </a:rPr>
              <a:t>www.trevisolavora.it</a:t>
            </a:r>
            <a:r>
              <a:rPr lang="it-IT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magine 6"/>
          <p:cNvPicPr>
            <a:picLocks noChangeAspect="1"/>
          </p:cNvPicPr>
          <p:nvPr/>
        </p:nvPicPr>
        <p:blipFill>
          <a:blip r:embed="rId2"/>
          <a:srcRect b="20451"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41375" y="596900"/>
            <a:ext cx="10058400" cy="1450975"/>
          </a:xfrm>
        </p:spPr>
        <p:txBody>
          <a:bodyPr/>
          <a:lstStyle/>
          <a:p>
            <a:pPr eaLnBrk="1" hangingPunct="1"/>
            <a:r>
              <a:rPr lang="it-IT" sz="4800" smtClean="0"/>
              <a:t>COSA ci CHIEDONO I GIOVANI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04875" y="2441575"/>
            <a:ext cx="10058400" cy="1857375"/>
          </a:xfrm>
          <a:ln>
            <a:solidFill>
              <a:schemeClr val="bg2"/>
            </a:solidFill>
          </a:ln>
        </p:spPr>
        <p:txBody>
          <a:bodyPr/>
          <a:lstStyle/>
          <a:p>
            <a:pPr marL="0" indent="0" eaLnBrk="1" hangingPunct="1"/>
            <a:r>
              <a:rPr lang="it-IT" sz="2200" smtClean="0"/>
              <a:t> </a:t>
            </a:r>
            <a:r>
              <a:rPr lang="it-IT" sz="2200" smtClean="0">
                <a:latin typeface="Arial" charset="0"/>
                <a:cs typeface="Arial" charset="0"/>
              </a:rPr>
              <a:t>Offerte di lavoro adatte a loro (con poca / nessuna esperienza)</a:t>
            </a:r>
          </a:p>
          <a:p>
            <a:pPr marL="0" indent="0" eaLnBrk="1" hangingPunct="1"/>
            <a:r>
              <a:rPr lang="it-IT" sz="2200" smtClean="0"/>
              <a:t> </a:t>
            </a:r>
            <a:r>
              <a:rPr lang="it-IT" sz="2200" smtClean="0">
                <a:latin typeface="Arial" charset="0"/>
                <a:cs typeface="Arial" charset="0"/>
              </a:rPr>
              <a:t>Corsi di formazione per entrare nel mondo del lavoro</a:t>
            </a:r>
          </a:p>
          <a:p>
            <a:pPr marL="0" indent="0" eaLnBrk="1" hangingPunct="1"/>
            <a:r>
              <a:rPr lang="it-IT" sz="2200" smtClean="0">
                <a:latin typeface="Arial" charset="0"/>
                <a:cs typeface="Arial" charset="0"/>
              </a:rPr>
              <a:t> Tirocini </a:t>
            </a:r>
          </a:p>
          <a:p>
            <a:pPr marL="0" indent="0" eaLnBrk="1" hangingPunct="1"/>
            <a:r>
              <a:rPr lang="it-IT" sz="2200" smtClean="0">
                <a:latin typeface="Arial" charset="0"/>
                <a:cs typeface="Arial" charset="0"/>
              </a:rPr>
              <a:t> Esperienze di lavoro all’estero (450 giovani si sono rivolti al servizio nel 2016)</a:t>
            </a:r>
          </a:p>
          <a:p>
            <a:pPr marL="0" indent="0" eaLnBrk="1" hangingPunct="1">
              <a:buFont typeface="Arial" charset="0"/>
              <a:buNone/>
            </a:pPr>
            <a:endParaRPr lang="it-IT" sz="2200" smtClean="0">
              <a:latin typeface="Arial" charset="0"/>
              <a:cs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41375" y="4708525"/>
            <a:ext cx="7866063" cy="1887538"/>
          </a:xfrm>
          <a:prstGeom prst="rect">
            <a:avLst/>
          </a:prstGeom>
          <a:noFill/>
          <a:ln w="9525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/>
              <a:t>Le domande difficili</a:t>
            </a:r>
            <a:r>
              <a:rPr lang="it-IT"/>
              <a:t>:</a:t>
            </a:r>
          </a:p>
          <a:p>
            <a:r>
              <a:rPr lang="it-IT"/>
              <a:t>«</a:t>
            </a:r>
            <a:r>
              <a:rPr lang="it-IT" i="1"/>
              <a:t>Come posso dire che vorrei</a:t>
            </a:r>
            <a:r>
              <a:rPr lang="it-IT"/>
              <a:t> ...?»</a:t>
            </a:r>
          </a:p>
          <a:p>
            <a:r>
              <a:rPr lang="it-IT"/>
              <a:t>«</a:t>
            </a:r>
            <a:r>
              <a:rPr lang="it-IT" i="1"/>
              <a:t>Come mi comporto se l’azienda mi chiede / mi offre</a:t>
            </a:r>
            <a:r>
              <a:rPr lang="it-IT"/>
              <a:t>...?»</a:t>
            </a:r>
          </a:p>
          <a:p>
            <a:r>
              <a:rPr lang="it-IT"/>
              <a:t>«</a:t>
            </a:r>
            <a:r>
              <a:rPr lang="it-IT" i="1"/>
              <a:t>Come faccio a capire se il mio livello di lingua straniera è sufficiente</a:t>
            </a:r>
            <a:r>
              <a:rPr lang="it-IT"/>
              <a:t> ?»</a:t>
            </a:r>
          </a:p>
          <a:p>
            <a:endParaRPr lang="it-IT"/>
          </a:p>
          <a:p>
            <a:pPr>
              <a:spcBef>
                <a:spcPct val="50000"/>
              </a:spcBef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magine 6"/>
          <p:cNvPicPr>
            <a:picLocks noChangeAspect="1"/>
          </p:cNvPicPr>
          <p:nvPr/>
        </p:nvPicPr>
        <p:blipFill>
          <a:blip r:embed="rId2"/>
          <a:srcRect b="204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1"/>
          <p:cNvSpPr>
            <a:spLocks noGrp="1"/>
          </p:cNvSpPr>
          <p:nvPr>
            <p:ph type="title" idx="4294967295"/>
          </p:nvPr>
        </p:nvSpPr>
        <p:spPr>
          <a:xfrm>
            <a:off x="1036638" y="785813"/>
            <a:ext cx="6045200" cy="1111250"/>
          </a:xfrm>
        </p:spPr>
        <p:txBody>
          <a:bodyPr/>
          <a:lstStyle/>
          <a:p>
            <a:r>
              <a:rPr lang="it-IT" sz="4000" smtClean="0"/>
              <a:t>COSA ci CHIEDONO LE AZIENDE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 rot="21073632">
            <a:off x="558800" y="2179638"/>
            <a:ext cx="4403725" cy="2041525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lnSpc>
                <a:spcPct val="70000"/>
              </a:lnSpc>
              <a:buFont typeface="Arial" charset="0"/>
              <a:buNone/>
            </a:pPr>
            <a:endParaRPr lang="it-IT" sz="1800" smtClean="0"/>
          </a:p>
          <a:p>
            <a:pPr marL="0" indent="0">
              <a:lnSpc>
                <a:spcPct val="70000"/>
              </a:lnSpc>
              <a:buFont typeface="Arial" charset="0"/>
              <a:buNone/>
            </a:pPr>
            <a:r>
              <a:rPr lang="it-IT" sz="1800" smtClean="0"/>
              <a:t>Per importante azienda di lusso in zona Vicenza cerchiamo 1 ADDETTO ALLE ATTIVITÀ COMMERCIALI  per accoglienza clienti, centralino, gestione agenda e confronto con la rete commerciale. </a:t>
            </a:r>
            <a:br>
              <a:rPr lang="it-IT" sz="1800" smtClean="0"/>
            </a:br>
            <a:r>
              <a:rPr lang="it-IT" sz="1800" smtClean="0"/>
              <a:t>Si richiede </a:t>
            </a:r>
            <a:r>
              <a:rPr lang="it-IT" sz="1800" b="1" smtClean="0"/>
              <a:t>ottimo standing, spiccate doti relazionali e  commerciali</a:t>
            </a:r>
            <a:r>
              <a:rPr lang="it-IT" sz="1800" smtClean="0"/>
              <a:t>; conoscenza della lingua Inglese.</a:t>
            </a:r>
            <a:r>
              <a:rPr lang="it-IT" sz="1200" smtClean="0"/>
              <a:t>	</a:t>
            </a:r>
            <a:endParaRPr lang="it-IT" sz="1500" smtClean="0"/>
          </a:p>
          <a:p>
            <a:pPr marL="0" indent="0">
              <a:lnSpc>
                <a:spcPct val="70000"/>
              </a:lnSpc>
              <a:buFont typeface="Arial" charset="0"/>
              <a:buNone/>
            </a:pPr>
            <a:endParaRPr lang="it-IT" sz="1500" smtClean="0"/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3621088" y="4792663"/>
            <a:ext cx="83788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125413" y="4557713"/>
            <a:ext cx="10171112" cy="2298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ASSISTENTI SOFTWARE</a:t>
            </a:r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Per una dinamica società operante a livello nazionale nella produzione e la distribuzione di soluzioni informatiche per uso professionale, ricerchiamo i candidati in questione.</a:t>
            </a:r>
            <a:br>
              <a:rPr lang="it-IT">
                <a:latin typeface="Calibri" pitchFamily="34" charset="0"/>
              </a:rPr>
            </a:br>
            <a:r>
              <a:rPr lang="it-IT">
                <a:latin typeface="Calibri" pitchFamily="34" charset="0"/>
              </a:rPr>
              <a:t>Ci rivolgiamo </a:t>
            </a:r>
            <a:r>
              <a:rPr lang="it-IT" u="sng">
                <a:latin typeface="Calibri" pitchFamily="34" charset="0"/>
              </a:rPr>
              <a:t>a giovani diplomati</a:t>
            </a:r>
            <a:r>
              <a:rPr lang="it-IT">
                <a:latin typeface="Calibri" pitchFamily="34" charset="0"/>
              </a:rPr>
              <a:t>, con qualche anno di esperienza lavorativa in ruoli di tipo amministrativo/logistico e con buone conoscenze informatiche complessive. L’azienda prevede un intenso periodo di formazione specifica iniziale al termine del quale dovranno essere disponibili brevi missioni in tutto il territorio nazionale. </a:t>
            </a:r>
            <a:r>
              <a:rPr lang="it-IT" b="1">
                <a:latin typeface="Calibri" pitchFamily="34" charset="0"/>
              </a:rPr>
              <a:t>Autonomia, dinamismo, forte orientamento ai risultati </a:t>
            </a:r>
            <a:r>
              <a:rPr lang="it-IT">
                <a:latin typeface="Calibri" pitchFamily="34" charset="0"/>
              </a:rPr>
              <a:t>completano il profilo dei candidati.</a:t>
            </a:r>
          </a:p>
        </p:txBody>
      </p:sp>
      <p:pic>
        <p:nvPicPr>
          <p:cNvPr id="29703" name="Picture 7" descr="Risultato immagine per centro per l'impiego immag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6100" y="387350"/>
            <a:ext cx="2287588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 rot="677486">
            <a:off x="6556375" y="1341438"/>
            <a:ext cx="5635625" cy="33972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/>
              <a:t>PRODUCT MANAGER</a:t>
            </a:r>
            <a:endParaRPr lang="it-IT"/>
          </a:p>
          <a:p>
            <a:r>
              <a:rPr lang="it-IT"/>
              <a:t>il/la candidato/a dovrà </a:t>
            </a:r>
            <a:r>
              <a:rPr lang="it-IT" b="1"/>
              <a:t>gestire</a:t>
            </a:r>
            <a:r>
              <a:rPr lang="it-IT"/>
              <a:t> il cliente, recepire le esigenze, </a:t>
            </a:r>
            <a:r>
              <a:rPr lang="it-IT" b="1"/>
              <a:t>analizzarle</a:t>
            </a:r>
            <a:r>
              <a:rPr lang="it-IT"/>
              <a:t> e in collaborazione con l'ufficio tecnico </a:t>
            </a:r>
            <a:r>
              <a:rPr lang="it-IT" b="1"/>
              <a:t>valutare</a:t>
            </a:r>
            <a:r>
              <a:rPr lang="it-IT"/>
              <a:t> la fattibilità del prodotto. Dovrà </a:t>
            </a:r>
            <a:r>
              <a:rPr lang="it-IT" b="1"/>
              <a:t>valutare</a:t>
            </a:r>
            <a:r>
              <a:rPr lang="it-IT"/>
              <a:t> opportunità di marketing e </a:t>
            </a:r>
            <a:r>
              <a:rPr lang="it-IT" b="1"/>
              <a:t>studiare</a:t>
            </a:r>
            <a:r>
              <a:rPr lang="it-IT"/>
              <a:t> i mercati di riferimento. Dovrà </a:t>
            </a:r>
            <a:r>
              <a:rPr lang="it-IT" b="1"/>
              <a:t>gestire</a:t>
            </a:r>
            <a:r>
              <a:rPr lang="it-IT"/>
              <a:t> offerte commerciali preliminari e attività di follow up. Si richiede: 2/3 anni di esperienza nella stessa mansione - ottima conoscenza della lingua inglese + altra a scelta - ottime conoscenze informatiche Completano il profilo: </a:t>
            </a:r>
            <a:r>
              <a:rPr lang="it-IT" b="1"/>
              <a:t>inventiva, proattività, capacità organizzative e di gestione delle priorità.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6"/>
          <p:cNvPicPr>
            <a:picLocks noChangeAspect="1"/>
          </p:cNvPicPr>
          <p:nvPr/>
        </p:nvPicPr>
        <p:blipFill>
          <a:blip r:embed="rId2"/>
          <a:srcRect b="204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83500" y="228600"/>
            <a:ext cx="4508500" cy="1111250"/>
          </a:xfrm>
        </p:spPr>
        <p:txBody>
          <a:bodyPr/>
          <a:lstStyle/>
          <a:p>
            <a:pPr eaLnBrk="1" hangingPunct="1"/>
            <a:r>
              <a:rPr lang="it-IT" sz="4000" smtClean="0"/>
              <a:t>COSA ci CHIEDONO LE AZIENDE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41388" y="1430338"/>
            <a:ext cx="1069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/>
              <a:t>Giovani che dimostrino di possedere conoscenze adeguate ai fabbisogni aziendali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750888" y="3098800"/>
            <a:ext cx="1069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88" y="2447925"/>
            <a:ext cx="7343775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50888" y="6454775"/>
            <a:ext cx="960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Fonte: Indagine Excelsior,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magine 3"/>
          <p:cNvPicPr>
            <a:picLocks noChangeAspect="1"/>
          </p:cNvPicPr>
          <p:nvPr/>
        </p:nvPicPr>
        <p:blipFill>
          <a:blip r:embed="rId2"/>
          <a:srcRect b="204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5975" y="1333500"/>
            <a:ext cx="11188700" cy="535305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it-IT" sz="1800" b="1" smtClean="0">
                <a:latin typeface="Arial" charset="0"/>
                <a:cs typeface="Arial" charset="0"/>
              </a:rPr>
              <a:t>Alle abilità fondamentali relative alla capacità d’uso di </a:t>
            </a:r>
          </a:p>
          <a:p>
            <a:pPr lvl="1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Lingua</a:t>
            </a:r>
          </a:p>
          <a:p>
            <a:pPr lvl="1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Numeri</a:t>
            </a:r>
          </a:p>
          <a:p>
            <a:pPr lvl="1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Scienze</a:t>
            </a:r>
          </a:p>
          <a:p>
            <a:pPr lvl="1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Tecnologie informatiche</a:t>
            </a:r>
          </a:p>
          <a:p>
            <a:pPr lvl="1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Economia e finanza</a:t>
            </a:r>
          </a:p>
          <a:p>
            <a:pPr lvl="1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Cultura e civiltà</a:t>
            </a:r>
          </a:p>
          <a:p>
            <a:pPr lvl="1" algn="ctr" eaLnBrk="1" hangingPunct="1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Font typeface="Calibri" pitchFamily="34" charset="0"/>
              <a:buChar char=" "/>
            </a:pPr>
            <a:r>
              <a:rPr lang="it-IT" sz="1800" b="1" smtClean="0">
                <a:latin typeface="Arial" charset="0"/>
                <a:cs typeface="Arial" charset="0"/>
              </a:rPr>
              <a:t>…. si affiancano le competenze di</a:t>
            </a:r>
          </a:p>
          <a:p>
            <a:pPr lvl="1" algn="ctr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Pensiero critico</a:t>
            </a:r>
          </a:p>
          <a:p>
            <a:pPr lvl="1" algn="ctr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 soluzione di problemi</a:t>
            </a:r>
          </a:p>
          <a:p>
            <a:pPr lvl="1" algn="ctr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Creatività</a:t>
            </a:r>
          </a:p>
          <a:p>
            <a:pPr lvl="1" algn="ctr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Comunicazione</a:t>
            </a:r>
          </a:p>
          <a:p>
            <a:pPr lvl="1" algn="ctr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Collaborazione</a:t>
            </a:r>
          </a:p>
          <a:p>
            <a:pPr lvl="1" algn="r" eaLnBrk="1" hangingPunct="1">
              <a:lnSpc>
                <a:spcPct val="70000"/>
              </a:lnSpc>
              <a:buFont typeface="Arial" charset="0"/>
              <a:buNone/>
            </a:pPr>
            <a:r>
              <a:rPr lang="it-IT" sz="1800" b="1" smtClean="0">
                <a:latin typeface="Arial" charset="0"/>
                <a:cs typeface="Arial" charset="0"/>
              </a:rPr>
              <a:t>... e le qualità caratteriali</a:t>
            </a:r>
          </a:p>
          <a:p>
            <a:pPr lvl="1" algn="r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Curiosità</a:t>
            </a:r>
          </a:p>
          <a:p>
            <a:pPr lvl="1" algn="r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Iniziativa</a:t>
            </a:r>
          </a:p>
          <a:p>
            <a:pPr lvl="1" algn="r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Resilienza</a:t>
            </a:r>
          </a:p>
          <a:p>
            <a:pPr lvl="1" algn="r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Adattabilità</a:t>
            </a:r>
          </a:p>
          <a:p>
            <a:pPr lvl="1" algn="r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Leadership</a:t>
            </a:r>
          </a:p>
          <a:p>
            <a:pPr lvl="1" algn="r" eaLnBrk="1" hangingPunct="1">
              <a:lnSpc>
                <a:spcPct val="70000"/>
              </a:lnSpc>
            </a:pPr>
            <a:r>
              <a:rPr lang="it-IT" sz="1800" smtClean="0">
                <a:latin typeface="Arial" charset="0"/>
                <a:cs typeface="Arial" charset="0"/>
              </a:rPr>
              <a:t>Consapevolezza sociale e culturale</a:t>
            </a:r>
          </a:p>
          <a:p>
            <a:pPr lvl="1" eaLnBrk="1" hangingPunct="1">
              <a:lnSpc>
                <a:spcPct val="70000"/>
              </a:lnSpc>
              <a:buFont typeface="Arial" charset="0"/>
              <a:buNone/>
            </a:pPr>
            <a:endParaRPr lang="it-IT" sz="2200" smtClean="0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2397125" y="557213"/>
            <a:ext cx="8002588" cy="776287"/>
          </a:xfrm>
        </p:spPr>
        <p:txBody>
          <a:bodyPr/>
          <a:lstStyle/>
          <a:p>
            <a:pPr eaLnBrk="1" hangingPunct="1"/>
            <a:r>
              <a:rPr lang="it-IT" smtClean="0"/>
              <a:t>Le competenze del XXI secolo	</a:t>
            </a:r>
          </a:p>
        </p:txBody>
      </p:sp>
      <p:pic>
        <p:nvPicPr>
          <p:cNvPr id="18438" name="Picture 6" descr="http://www.icrovigo1.gov.it/wp-content/uploads/2015/03/curricolo-premess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3409950"/>
            <a:ext cx="3892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720</Words>
  <Application>Microsoft Macintosh PowerPoint</Application>
  <PresentationFormat>Personalizzato</PresentationFormat>
  <Paragraphs>89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 Light</vt:lpstr>
      <vt:lpstr>Calibri</vt:lpstr>
      <vt:lpstr>Verdana</vt:lpstr>
      <vt:lpstr>Times New Roman</vt:lpstr>
      <vt:lpstr>Tema di Office</vt:lpstr>
      <vt:lpstr>Nuove competenze per nuovi lavori</vt:lpstr>
      <vt:lpstr>Diapositiva 2</vt:lpstr>
      <vt:lpstr>Diapositiva 3</vt:lpstr>
      <vt:lpstr>Che cosa offre</vt:lpstr>
      <vt:lpstr>Diapositiva 5</vt:lpstr>
      <vt:lpstr>COSA ci CHIEDONO I GIOVANI</vt:lpstr>
      <vt:lpstr>COSA ci CHIEDONO LE AZIENDE</vt:lpstr>
      <vt:lpstr>COSA ci CHIEDONO LE AZIENDE</vt:lpstr>
      <vt:lpstr>Le competenze del XXI secolo </vt:lpstr>
      <vt:lpstr>Lo scenario del mondo del lavoro cambia </vt:lpstr>
      <vt:lpstr>Lo scenario del mondo del lavoro cambia</vt:lpstr>
      <vt:lpstr>Diapositiva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Federica  De Tata</dc:creator>
  <cp:lastModifiedBy>gamberinilia</cp:lastModifiedBy>
  <cp:revision>61</cp:revision>
  <dcterms:created xsi:type="dcterms:W3CDTF">2017-11-08T16:19:16Z</dcterms:created>
  <dcterms:modified xsi:type="dcterms:W3CDTF">2017-11-10T14:12:38Z</dcterms:modified>
</cp:coreProperties>
</file>