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68" r:id="rId3"/>
    <p:sldId id="353" r:id="rId4"/>
    <p:sldId id="356" r:id="rId5"/>
    <p:sldId id="375" r:id="rId6"/>
    <p:sldId id="371" r:id="rId7"/>
    <p:sldId id="377" r:id="rId8"/>
    <p:sldId id="362" r:id="rId9"/>
    <p:sldId id="366" r:id="rId10"/>
    <p:sldId id="378" r:id="rId11"/>
    <p:sldId id="326" r:id="rId12"/>
    <p:sldId id="333" r:id="rId13"/>
    <p:sldId id="332" r:id="rId14"/>
    <p:sldId id="327" r:id="rId15"/>
    <p:sldId id="313" r:id="rId1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9A"/>
    <a:srgbClr val="00518E"/>
    <a:srgbClr val="000000"/>
    <a:srgbClr val="0066CC"/>
    <a:srgbClr val="3333FF"/>
    <a:srgbClr val="0000FF"/>
    <a:srgbClr val="BF0014"/>
    <a:srgbClr val="BB0014"/>
    <a:srgbClr val="009644"/>
    <a:srgbClr val="00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4632" autoAdjust="0"/>
  </p:normalViewPr>
  <p:slideViewPr>
    <p:cSldViewPr>
      <p:cViewPr>
        <p:scale>
          <a:sx n="70" d="100"/>
          <a:sy n="70" d="100"/>
        </p:scale>
        <p:origin x="-6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83B99-DDD5-4804-B44A-024C262F084E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F7AC8-9EB3-4B00-A070-18DCE2442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41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Quali sono i </a:t>
            </a:r>
            <a:r>
              <a:rPr lang="it-IT" dirty="0" err="1" smtClean="0"/>
              <a:t>macrotrend</a:t>
            </a:r>
            <a:r>
              <a:rPr lang="it-IT" dirty="0" smtClean="0"/>
              <a:t> su</a:t>
            </a:r>
            <a:r>
              <a:rPr lang="it-IT" baseline="0" dirty="0" smtClean="0"/>
              <a:t> cui fondano questa convinzione?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4545-D351-4914-9F27-B4B00109EE0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8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51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85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12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00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2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87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0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95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93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73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75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83A2-3821-478B-ACC1-5CF59CDEEF87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94D13-C774-4E75-960D-45D759EB0D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28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it/url?sa=i&amp;rct=j&amp;q=&amp;esrc=s&amp;source=images&amp;cd=&amp;cad=rja&amp;uact=8&amp;ved=0ahUKEwjho4mJ6tvMAhXLshQKHf2bDlwQjRwIBw&amp;url=http://www.ilgommone.net/quesiti-per-lesperto/&amp;psig=AFQjCNEKmV7lSCjGxxpEd0YwD8OAE42BFg&amp;ust=1463393038804230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hyperlink" Target="https://www.google.it/url?sa=i&amp;rct=j&amp;q=&amp;esrc=s&amp;source=images&amp;cd=&amp;cad=rja&amp;uact=8&amp;ved=0ahUKEwiVt7roh9zMAhWB6xoKHW5jCwEQjRwIBw&amp;url=https://news.frimm.com/tag/imprese-di-costruzione/&amp;psig=AFQjCNEu1Pfa7Bwtu9rTvhOmZkijwD2P8g&amp;ust=146340097151828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hyperlink" Target="http://www.google.it/url?sa=i&amp;rct=j&amp;q=&amp;esrc=s&amp;source=images&amp;cd=&amp;cad=rja&amp;uact=8&amp;ved=0ahUKEwj-5dH8idzMAhVD7RQKHbkDAYgQjRwIBw&amp;url=http://www.omzferro.it/le-nostre-attrezzature2/&amp;psig=AFQjCNEu1Pfa7Bwtu9rTvhOmZkijwD2P8g&amp;ust=146340097151828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2.jpeg"/><Relationship Id="rId10" Type="http://schemas.openxmlformats.org/officeDocument/2006/relationships/image" Target="../media/image14.pn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imgurl=http://www.proetica.org/images/proetica_hpg.jpg&amp;imgrefurl=http://www.proetica.org/&amp;h=370&amp;w=392&amp;tbnid=LIs24aDBOyOAiM:&amp;zoom=1&amp;docid=k8ZNMYkYVY4DYM&amp;ei=9Q-HVOekE4vmaK-KgbAI&amp;tbm=isch&amp;ved=0CCkQMygIMAg&amp;iact=rc&amp;uact=3&amp;dur=521&amp;page=1&amp;start=0&amp;ndsp=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9817" y="2372459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it-IT" sz="2000" b="1" i="1" smtClean="0"/>
              <a:t/>
            </a:r>
            <a:br>
              <a:rPr lang="it-IT" sz="2000" b="1" i="1" smtClean="0"/>
            </a:br>
            <a:r>
              <a:rPr lang="it-IT" sz="2000" b="1" i="1" smtClean="0"/>
              <a:t/>
            </a:r>
            <a:br>
              <a:rPr lang="it-IT" sz="2000" b="1" i="1" smtClean="0"/>
            </a:br>
            <a:r>
              <a:rPr lang="it-IT" sz="2000" b="1" i="1" smtClean="0"/>
              <a:t>Le imprese di valore sostengono i valori</a:t>
            </a:r>
            <a:r>
              <a:rPr lang="it-IT" smtClean="0"/>
              <a:t/>
            </a:r>
            <a:br>
              <a:rPr lang="it-IT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3444627"/>
            <a:ext cx="8712968" cy="1348061"/>
          </a:xfrm>
          <a:noFill/>
          <a:ln w="190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SCUOLA E IMPRESA 2020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Alternanza scuola e lavoro negli indirizzi economici: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responsabilità </a:t>
            </a:r>
            <a:r>
              <a:rPr lang="it-IT" sz="2400" b="1" dirty="0">
                <a:solidFill>
                  <a:srgbClr val="FF0000"/>
                </a:solidFill>
              </a:rPr>
              <a:t>sociale, etica del lavoro</a:t>
            </a:r>
            <a:r>
              <a:rPr lang="it-IT" sz="2400" b="1" dirty="0" smtClean="0">
                <a:solidFill>
                  <a:srgbClr val="FF0000"/>
                </a:solidFill>
              </a:rPr>
              <a:t>, testimonianze </a:t>
            </a:r>
            <a:r>
              <a:rPr lang="it-IT" sz="2400" b="1" dirty="0">
                <a:solidFill>
                  <a:srgbClr val="FF0000"/>
                </a:solidFill>
              </a:rPr>
              <a:t>d’impresa</a:t>
            </a:r>
            <a:endParaRPr lang="it-IT" sz="22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67745" y="5517328"/>
            <a:ext cx="4320480" cy="95410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atin typeface="Verdana" pitchFamily="34" charset="0"/>
              </a:rPr>
              <a:t>Dott. Dario De Rossi</a:t>
            </a:r>
          </a:p>
          <a:p>
            <a:pPr algn="ctr"/>
            <a:r>
              <a:rPr lang="it-IT" sz="1400" b="1" dirty="0" smtClean="0">
                <a:latin typeface="Verdana" pitchFamily="34" charset="0"/>
              </a:rPr>
              <a:t>5 novembre 2016</a:t>
            </a:r>
          </a:p>
          <a:p>
            <a:pPr algn="ctr"/>
            <a:r>
              <a:rPr lang="it-IT" sz="1400" b="1" dirty="0">
                <a:latin typeface="Verdana" pitchFamily="34" charset="0"/>
              </a:rPr>
              <a:t>Aula Magna Istituto </a:t>
            </a:r>
            <a:r>
              <a:rPr lang="it-IT" sz="1400" b="1" dirty="0" err="1">
                <a:latin typeface="Verdana" pitchFamily="34" charset="0"/>
              </a:rPr>
              <a:t>Riccati</a:t>
            </a:r>
            <a:r>
              <a:rPr lang="it-IT" sz="1400" b="1" dirty="0">
                <a:latin typeface="Verdana" pitchFamily="34" charset="0"/>
              </a:rPr>
              <a:t>-Luzzatti </a:t>
            </a:r>
            <a:r>
              <a:rPr lang="it-IT" sz="1400" b="1" dirty="0" smtClean="0">
                <a:latin typeface="Verdana" pitchFamily="34" charset="0"/>
              </a:rPr>
              <a:t>Treviso</a:t>
            </a:r>
            <a:endParaRPr lang="it-IT" sz="1400" b="1" dirty="0"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916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pic>
        <p:nvPicPr>
          <p:cNvPr id="4" name="Immagine 3" descr="https://encrypted-tbn2.gstatic.com/images?q=tbn:ANd9GcSdXgLVwuRAH7V--SqIzo5i2iisPqAgjW8eDw_CVqJY-5x_hEXq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00" y="936000"/>
            <a:ext cx="1483593" cy="120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8" y="1188924"/>
            <a:ext cx="31940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79" y="1122415"/>
            <a:ext cx="3419729" cy="76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5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1027347" y="260648"/>
            <a:ext cx="752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E QUINDI? CHI DEVE FARE QUALCOSA? E COME?</a:t>
            </a:r>
            <a:endParaRPr lang="it-IT" sz="24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6" y="914400"/>
            <a:ext cx="9162106" cy="54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lgommone.net/wp-content/uploads/2015/04/quesiti-per-esperto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888736"/>
            <a:ext cx="9145016" cy="349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ttangolo 3"/>
          <p:cNvSpPr>
            <a:spLocks noChangeArrowheads="1"/>
          </p:cNvSpPr>
          <p:nvPr/>
        </p:nvSpPr>
        <p:spPr bwMode="auto">
          <a:xfrm>
            <a:off x="250825" y="1225321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905962" y="0"/>
            <a:ext cx="54743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LEGGE STABILITA’ 2016</a:t>
            </a:r>
          </a:p>
          <a:p>
            <a:pPr algn="ctr"/>
            <a:r>
              <a:rPr lang="it-IT" sz="2000" b="1" dirty="0" smtClean="0"/>
              <a:t>commi da 376 a 384</a:t>
            </a:r>
            <a:endParaRPr lang="it-IT" sz="2000" b="1" dirty="0"/>
          </a:p>
        </p:txBody>
      </p:sp>
      <p:sp>
        <p:nvSpPr>
          <p:cNvPr id="11" name="Rettangolo 10"/>
          <p:cNvSpPr/>
          <p:nvPr/>
        </p:nvSpPr>
        <p:spPr>
          <a:xfrm>
            <a:off x="250825" y="1052736"/>
            <a:ext cx="8641175" cy="1836000"/>
          </a:xfrm>
          <a:prstGeom prst="rect">
            <a:avLst/>
          </a:prstGeom>
          <a:solidFill>
            <a:srgbClr val="00518E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solidFill>
                  <a:schemeClr val="bg1"/>
                </a:solidFill>
              </a:rPr>
              <a:t>Le Società Benefit sono quelle </a:t>
            </a:r>
            <a:r>
              <a:rPr lang="it-IT" sz="2200" b="1" u="sng" dirty="0" smtClean="0">
                <a:solidFill>
                  <a:schemeClr val="bg1"/>
                </a:solidFill>
              </a:rPr>
              <a:t>società</a:t>
            </a:r>
            <a:r>
              <a:rPr lang="it-IT" sz="2200" dirty="0" smtClean="0">
                <a:solidFill>
                  <a:schemeClr val="bg1"/>
                </a:solidFill>
              </a:rPr>
              <a:t> </a:t>
            </a:r>
            <a:r>
              <a:rPr lang="it-IT" sz="2200" dirty="0">
                <a:solidFill>
                  <a:schemeClr val="bg1"/>
                </a:solidFill>
              </a:rPr>
              <a:t>che </a:t>
            </a:r>
            <a:r>
              <a:rPr lang="it-IT" sz="2200" dirty="0" smtClean="0">
                <a:solidFill>
                  <a:schemeClr val="bg1"/>
                </a:solidFill>
              </a:rPr>
              <a:t>oltre </a:t>
            </a:r>
            <a:r>
              <a:rPr lang="it-IT" sz="2200" dirty="0">
                <a:solidFill>
                  <a:schemeClr val="bg1"/>
                </a:solidFill>
              </a:rPr>
              <a:t>allo scopo di </a:t>
            </a:r>
            <a:r>
              <a:rPr lang="it-IT" sz="2200" dirty="0" smtClean="0">
                <a:solidFill>
                  <a:schemeClr val="bg1"/>
                </a:solidFill>
              </a:rPr>
              <a:t>dividere </a:t>
            </a:r>
            <a:r>
              <a:rPr lang="it-IT" sz="2200" dirty="0">
                <a:solidFill>
                  <a:schemeClr val="bg1"/>
                </a:solidFill>
              </a:rPr>
              <a:t>gli utili, </a:t>
            </a:r>
            <a:r>
              <a:rPr lang="it-IT" sz="2200" b="1" u="sng" dirty="0">
                <a:solidFill>
                  <a:schemeClr val="bg1"/>
                </a:solidFill>
              </a:rPr>
              <a:t>perseguono</a:t>
            </a:r>
            <a:r>
              <a:rPr lang="it-IT" sz="2200" dirty="0">
                <a:solidFill>
                  <a:schemeClr val="bg1"/>
                </a:solidFill>
              </a:rPr>
              <a:t> una o </a:t>
            </a:r>
            <a:r>
              <a:rPr lang="it-IT" sz="2200" dirty="0" smtClean="0">
                <a:solidFill>
                  <a:schemeClr val="bg1"/>
                </a:solidFill>
              </a:rPr>
              <a:t>più </a:t>
            </a:r>
            <a:r>
              <a:rPr lang="it-IT" sz="2200" b="1" u="sng" dirty="0" smtClean="0">
                <a:solidFill>
                  <a:schemeClr val="bg1"/>
                </a:solidFill>
              </a:rPr>
              <a:t>finalità</a:t>
            </a:r>
            <a:r>
              <a:rPr lang="it-IT" sz="2200" dirty="0" smtClean="0">
                <a:solidFill>
                  <a:schemeClr val="bg1"/>
                </a:solidFill>
              </a:rPr>
              <a:t> </a:t>
            </a:r>
            <a:r>
              <a:rPr lang="it-IT" sz="2200" dirty="0">
                <a:solidFill>
                  <a:schemeClr val="bg1"/>
                </a:solidFill>
              </a:rPr>
              <a:t>di </a:t>
            </a:r>
            <a:r>
              <a:rPr lang="it-IT" sz="2200" b="1" u="sng" dirty="0">
                <a:solidFill>
                  <a:schemeClr val="bg1"/>
                </a:solidFill>
              </a:rPr>
              <a:t>beneficio comune</a:t>
            </a:r>
            <a:r>
              <a:rPr lang="it-IT" sz="2200" dirty="0">
                <a:solidFill>
                  <a:schemeClr val="bg1"/>
                </a:solidFill>
              </a:rPr>
              <a:t> e operano in modo </a:t>
            </a:r>
            <a:r>
              <a:rPr lang="it-IT" sz="2200" b="1" u="sng" dirty="0">
                <a:solidFill>
                  <a:schemeClr val="bg1"/>
                </a:solidFill>
              </a:rPr>
              <a:t>responsabile, sostenibile e trasparente</a:t>
            </a:r>
            <a:r>
              <a:rPr lang="it-IT" sz="2200" dirty="0">
                <a:solidFill>
                  <a:schemeClr val="bg1"/>
                </a:solidFill>
              </a:rPr>
              <a:t> nei confronti di </a:t>
            </a:r>
            <a:r>
              <a:rPr lang="it-IT" sz="2200" b="1" u="sng" dirty="0">
                <a:solidFill>
                  <a:schemeClr val="bg1"/>
                </a:solidFill>
              </a:rPr>
              <a:t>persone, </a:t>
            </a:r>
            <a:r>
              <a:rPr lang="it-IT" sz="2200" b="1" u="sng" dirty="0" smtClean="0">
                <a:solidFill>
                  <a:schemeClr val="bg1"/>
                </a:solidFill>
              </a:rPr>
              <a:t>comunità, </a:t>
            </a:r>
            <a:r>
              <a:rPr lang="it-IT" sz="2200" b="1" u="sng" dirty="0">
                <a:solidFill>
                  <a:schemeClr val="bg1"/>
                </a:solidFill>
              </a:rPr>
              <a:t>territori e ambiente, beni ed </a:t>
            </a:r>
            <a:r>
              <a:rPr lang="it-IT" sz="2200" b="1" u="sng" dirty="0" smtClean="0">
                <a:solidFill>
                  <a:schemeClr val="bg1"/>
                </a:solidFill>
              </a:rPr>
              <a:t>attività </a:t>
            </a:r>
            <a:r>
              <a:rPr lang="it-IT" sz="2200" b="1" u="sng" dirty="0">
                <a:solidFill>
                  <a:schemeClr val="bg1"/>
                </a:solidFill>
              </a:rPr>
              <a:t>culturali e sociali, enti e associazioni ed altri portatori di interesse</a:t>
            </a:r>
            <a:r>
              <a:rPr lang="it-IT" sz="2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69301" y="3101657"/>
            <a:ext cx="2196244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Quali società?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71600" y="5444331"/>
            <a:ext cx="1584176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Beneficio comune?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3568" y="3804246"/>
            <a:ext cx="3888432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Responsabile, sostenibile e trasparente?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940152" y="3117315"/>
            <a:ext cx="1656184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Finalità?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96136" y="5013176"/>
            <a:ext cx="2809007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Altri </a:t>
            </a:r>
            <a:r>
              <a:rPr lang="it-IT" sz="2400" b="1" dirty="0">
                <a:solidFill>
                  <a:srgbClr val="FF0000"/>
                </a:solidFill>
              </a:rPr>
              <a:t>portatori di </a:t>
            </a:r>
            <a:r>
              <a:rPr lang="it-IT" sz="2400" b="1" dirty="0" smtClean="0">
                <a:solidFill>
                  <a:srgbClr val="FF0000"/>
                </a:solidFill>
              </a:rPr>
              <a:t>interesse?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3"/>
          <p:cNvSpPr>
            <a:spLocks noChangeArrowheads="1"/>
          </p:cNvSpPr>
          <p:nvPr/>
        </p:nvSpPr>
        <p:spPr bwMode="auto">
          <a:xfrm>
            <a:off x="250825" y="1225321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905962" y="0"/>
            <a:ext cx="54743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LEGGE STABILITA’ 2016</a:t>
            </a:r>
          </a:p>
          <a:p>
            <a:pPr algn="ctr"/>
            <a:r>
              <a:rPr lang="it-IT" sz="2000" b="1" dirty="0" smtClean="0"/>
              <a:t>commi da 376 a 384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5487187" y="3033334"/>
            <a:ext cx="34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/>
              <a:t>Le finalità sono indicate </a:t>
            </a:r>
            <a:r>
              <a:rPr lang="it-IT" sz="2000" b="1" dirty="0"/>
              <a:t>specificatamente nell'oggetto sociale </a:t>
            </a:r>
            <a:r>
              <a:rPr lang="it-IT" sz="2000" b="1" dirty="0" smtClean="0"/>
              <a:t> </a:t>
            </a:r>
            <a:r>
              <a:rPr lang="it-IT" sz="2000" b="1" dirty="0"/>
              <a:t>e sono perseguite mediante una gestione volta al bilanciamento con l'interesse dei soci e con l'interesse di coloro sui quali </a:t>
            </a:r>
            <a:r>
              <a:rPr lang="it-IT" sz="2000" b="1" dirty="0" smtClean="0"/>
              <a:t>l'attività </a:t>
            </a:r>
            <a:r>
              <a:rPr lang="it-IT" sz="2000" b="1" dirty="0"/>
              <a:t>sociale possa avere un impatto. </a:t>
            </a:r>
            <a:endParaRPr lang="it-IT" sz="2000" b="1" dirty="0" smtClean="0"/>
          </a:p>
          <a:p>
            <a:pPr algn="just"/>
            <a:endParaRPr lang="it-IT" sz="20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44208" y="2378344"/>
            <a:ext cx="1505959" cy="40011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Finalità?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16000" y="1194165"/>
            <a:ext cx="1505959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Quali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 società?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16000" y="1041682"/>
            <a:ext cx="684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/>
              <a:t>Ciascuna </a:t>
            </a:r>
            <a:r>
              <a:rPr lang="it-IT" sz="2000" b="1" dirty="0"/>
              <a:t>delle </a:t>
            </a:r>
            <a:r>
              <a:rPr lang="it-IT" sz="2000" b="1" dirty="0" err="1"/>
              <a:t>societa'</a:t>
            </a:r>
            <a:r>
              <a:rPr lang="it-IT" sz="2000" b="1" dirty="0"/>
              <a:t> di cui al libro V, titoli V e VI, del codice </a:t>
            </a:r>
            <a:r>
              <a:rPr lang="it-IT" sz="2000" b="1" dirty="0" smtClean="0"/>
              <a:t>civile, </a:t>
            </a:r>
            <a:r>
              <a:rPr lang="it-IT" sz="2000" b="1" dirty="0"/>
              <a:t>nel rispetto della relativa </a:t>
            </a:r>
            <a:r>
              <a:rPr lang="it-IT" sz="2000" b="1" dirty="0" smtClean="0"/>
              <a:t>disciplina (SS, SNC, SAS, SRL, SPA, SAPA, Società Cooperative e </a:t>
            </a:r>
            <a:r>
              <a:rPr lang="it-IT" sz="2000" b="1" smtClean="0"/>
              <a:t>Mutue Assicuratrici)</a:t>
            </a:r>
            <a:endParaRPr lang="it-IT" sz="2000" b="1" dirty="0"/>
          </a:p>
        </p:txBody>
      </p:sp>
      <p:pic>
        <p:nvPicPr>
          <p:cNvPr id="3078" name="Picture 6" descr="https://frimm.files.wordpress.com/2012/03/architetti-su-un-sito-di-costruzion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0" y="2334121"/>
            <a:ext cx="4860070" cy="3888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3"/>
          <p:cNvSpPr>
            <a:spLocks noChangeArrowheads="1"/>
          </p:cNvSpPr>
          <p:nvPr/>
        </p:nvSpPr>
        <p:spPr bwMode="auto">
          <a:xfrm>
            <a:off x="250825" y="1225321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905962" y="0"/>
            <a:ext cx="54743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LEGGE STABILITA’ 2016</a:t>
            </a:r>
          </a:p>
          <a:p>
            <a:pPr algn="ctr"/>
            <a:r>
              <a:rPr lang="it-IT" sz="2000" b="1" dirty="0" smtClean="0"/>
              <a:t>commi da 376 a 384</a:t>
            </a:r>
            <a:endParaRPr lang="it-IT" sz="20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285492" y="1083506"/>
            <a:ext cx="1505959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Beneficio comune?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292080" y="1994063"/>
            <a:ext cx="3492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/>
              <a:t>Il </a:t>
            </a:r>
            <a:r>
              <a:rPr lang="it-IT" sz="2000" b="1" dirty="0"/>
              <a:t>perseguimento, nell'esercizio </a:t>
            </a:r>
            <a:r>
              <a:rPr lang="it-IT" sz="2000" b="1" dirty="0" smtClean="0"/>
              <a:t>dell'attività </a:t>
            </a:r>
            <a:r>
              <a:rPr lang="it-IT" sz="2000" b="1" dirty="0"/>
              <a:t>economica delle </a:t>
            </a:r>
            <a:r>
              <a:rPr lang="it-IT" sz="2000" b="1" dirty="0" smtClean="0"/>
              <a:t>società </a:t>
            </a:r>
            <a:r>
              <a:rPr lang="it-IT" sz="2000" b="1" dirty="0"/>
              <a:t>benefit, di uno o </a:t>
            </a:r>
            <a:r>
              <a:rPr lang="it-IT" sz="2000" b="1" dirty="0" smtClean="0"/>
              <a:t>più </a:t>
            </a:r>
            <a:r>
              <a:rPr lang="it-IT" sz="2000" b="1" dirty="0"/>
              <a:t>effetti positivi, o la riduzione degli effetti negativi, su una o </a:t>
            </a:r>
            <a:r>
              <a:rPr lang="it-IT" sz="2000" b="1" dirty="0" smtClean="0"/>
              <a:t>più categorie di stakeholder</a:t>
            </a:r>
            <a:endParaRPr lang="it-IT" sz="20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16000" y="4941168"/>
            <a:ext cx="1552620" cy="101566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Altri </a:t>
            </a:r>
            <a:r>
              <a:rPr lang="it-IT" sz="2000" b="1" dirty="0">
                <a:solidFill>
                  <a:srgbClr val="FF0000"/>
                </a:solidFill>
              </a:rPr>
              <a:t>portatori di </a:t>
            </a:r>
            <a:r>
              <a:rPr lang="it-IT" sz="2000" b="1" dirty="0" smtClean="0">
                <a:solidFill>
                  <a:srgbClr val="FF0000"/>
                </a:solidFill>
              </a:rPr>
              <a:t>interesse?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016000" y="4788000"/>
            <a:ext cx="684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/>
              <a:t>Il </a:t>
            </a:r>
            <a:r>
              <a:rPr lang="it-IT" sz="2000" b="1" dirty="0"/>
              <a:t>soggetto o i gruppi di soggetti coinvolti, direttamente o indirettamente, </a:t>
            </a:r>
            <a:r>
              <a:rPr lang="it-IT" sz="2000" b="1" dirty="0" smtClean="0"/>
              <a:t>dall'attività </a:t>
            </a:r>
            <a:r>
              <a:rPr lang="it-IT" sz="2000" b="1" dirty="0"/>
              <a:t>delle </a:t>
            </a:r>
            <a:r>
              <a:rPr lang="it-IT" sz="2000" b="1" dirty="0" smtClean="0"/>
              <a:t>società benefit quali i </a:t>
            </a:r>
            <a:r>
              <a:rPr lang="it-IT" sz="2000" b="1" dirty="0"/>
              <a:t>lavoratori, clienti, fornitori, finanziatori, creditori, pubblica amministrazione e </a:t>
            </a:r>
            <a:r>
              <a:rPr lang="it-IT" sz="2000" b="1" dirty="0" smtClean="0"/>
              <a:t>società </a:t>
            </a:r>
            <a:r>
              <a:rPr lang="it-IT" sz="2000" b="1" dirty="0"/>
              <a:t>civile</a:t>
            </a:r>
          </a:p>
        </p:txBody>
      </p:sp>
      <p:pic>
        <p:nvPicPr>
          <p:cNvPr id="4100" name="Picture 4" descr="http://files.omzferro.it/200000183-56db557d3f/costruzione%20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52736"/>
            <a:ext cx="4103583" cy="3637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3"/>
          <p:cNvSpPr>
            <a:spLocks noChangeArrowheads="1"/>
          </p:cNvSpPr>
          <p:nvPr/>
        </p:nvSpPr>
        <p:spPr bwMode="auto">
          <a:xfrm>
            <a:off x="250825" y="1225321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905962" y="0"/>
            <a:ext cx="54743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LEGGE STABILITA’ 2016</a:t>
            </a:r>
          </a:p>
          <a:p>
            <a:pPr algn="ctr"/>
            <a:r>
              <a:rPr lang="it-IT" sz="2000" b="1" dirty="0" smtClean="0"/>
              <a:t>commi da 376 a 384</a:t>
            </a:r>
            <a:endParaRPr lang="it-IT" sz="20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2708920"/>
            <a:ext cx="1872208" cy="101566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Responsabile, sostenibile e trasparente?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69175" y="1052736"/>
            <a:ext cx="662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/>
              <a:t>La società benefit </a:t>
            </a:r>
            <a:r>
              <a:rPr lang="it-IT" sz="2000" b="1" dirty="0"/>
              <a:t>redige annualmente una relazione concernente il perseguimento del beneficio comune, da allegare al bilancio societario </a:t>
            </a:r>
            <a:r>
              <a:rPr lang="it-IT" sz="2000" b="1" dirty="0" smtClean="0"/>
              <a:t>e che include:</a:t>
            </a:r>
          </a:p>
          <a:p>
            <a:pPr marL="342900" indent="-342900" algn="just">
              <a:buAutoNum type="alphaLcParenR"/>
            </a:pPr>
            <a:r>
              <a:rPr lang="it-IT" sz="2000" b="1" dirty="0" smtClean="0"/>
              <a:t>la </a:t>
            </a:r>
            <a:r>
              <a:rPr lang="it-IT" sz="2000" b="1" dirty="0"/>
              <a:t>descrizione degli obiettivi specifici, delle </a:t>
            </a:r>
            <a:r>
              <a:rPr lang="it-IT" sz="2000" b="1" dirty="0" err="1"/>
              <a:t>modalita'</a:t>
            </a:r>
            <a:r>
              <a:rPr lang="it-IT" sz="2000" b="1" dirty="0"/>
              <a:t> e delle azioni attuati dagli amministratori per il perseguimento delle </a:t>
            </a:r>
            <a:r>
              <a:rPr lang="it-IT" sz="2000" b="1" dirty="0" smtClean="0"/>
              <a:t>finalità </a:t>
            </a:r>
            <a:r>
              <a:rPr lang="it-IT" sz="2000" b="1" dirty="0"/>
              <a:t>di beneficio comune e delle eventuali circostanze che lo hanno impedito o rallentato</a:t>
            </a:r>
            <a:r>
              <a:rPr lang="it-IT" sz="2000" b="1" dirty="0" smtClean="0"/>
              <a:t>;</a:t>
            </a:r>
          </a:p>
          <a:p>
            <a:pPr marL="342900" indent="-342900" algn="just">
              <a:buAutoNum type="alphaLcParenR"/>
            </a:pPr>
            <a:r>
              <a:rPr lang="it-IT" sz="2000" b="1" dirty="0"/>
              <a:t>la valutazione dell'impatto generato utilizzando lo standard di valutazione esterno con caratteristiche descritte </a:t>
            </a:r>
            <a:r>
              <a:rPr lang="it-IT" sz="2000" b="1" dirty="0" smtClean="0"/>
              <a:t>in apposito allegato e </a:t>
            </a:r>
            <a:r>
              <a:rPr lang="it-IT" sz="2000" b="1" dirty="0"/>
              <a:t>che comprende le aree di valutazione </a:t>
            </a:r>
            <a:r>
              <a:rPr lang="it-IT" sz="2000" b="1" dirty="0" smtClean="0"/>
              <a:t>appositamente identificate;</a:t>
            </a:r>
          </a:p>
          <a:p>
            <a:pPr marL="342900" indent="-342900" algn="just">
              <a:buAutoNum type="alphaLcParenR"/>
            </a:pPr>
            <a:r>
              <a:rPr lang="it-IT" sz="2000" b="1" dirty="0"/>
              <a:t>una sezione dedicata alla descrizione dei nuovi obiettivi che la </a:t>
            </a:r>
            <a:r>
              <a:rPr lang="it-IT" sz="2000" b="1" dirty="0" smtClean="0"/>
              <a:t>società </a:t>
            </a:r>
            <a:r>
              <a:rPr lang="it-IT" sz="2000" b="1" dirty="0"/>
              <a:t>intende perseguire nell'esercizio successivo.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268000" y="5517232"/>
            <a:ext cx="66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La relazione </a:t>
            </a:r>
            <a:r>
              <a:rPr lang="it-IT" sz="2000" b="1" dirty="0" smtClean="0"/>
              <a:t>annuale </a:t>
            </a:r>
            <a:r>
              <a:rPr lang="it-IT" sz="2000" b="1" dirty="0"/>
              <a:t>è</a:t>
            </a:r>
            <a:r>
              <a:rPr lang="it-IT" sz="2000" b="1" dirty="0" smtClean="0"/>
              <a:t> </a:t>
            </a:r>
            <a:r>
              <a:rPr lang="it-IT" sz="2000" b="1" dirty="0"/>
              <a:t>pubblicata nel </a:t>
            </a:r>
            <a:r>
              <a:rPr lang="it-IT" sz="2000" b="1" dirty="0" smtClean="0"/>
              <a:t>sito internet </a:t>
            </a:r>
            <a:r>
              <a:rPr lang="it-IT" sz="2000" b="1" dirty="0"/>
              <a:t>della </a:t>
            </a:r>
            <a:r>
              <a:rPr lang="it-IT" sz="2000" b="1" dirty="0" smtClean="0"/>
              <a:t>società, </a:t>
            </a:r>
            <a:r>
              <a:rPr lang="it-IT" sz="2000" b="1" dirty="0"/>
              <a:t>qualora esistente.</a:t>
            </a:r>
          </a:p>
        </p:txBody>
      </p:sp>
    </p:spTree>
    <p:extLst>
      <p:ext uri="{BB962C8B-B14F-4D97-AF65-F5344CB8AC3E}">
        <p14:creationId xmlns:p14="http://schemas.microsoft.com/office/powerpoint/2010/main" val="2680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3"/>
          <p:cNvSpPr>
            <a:spLocks noChangeArrowheads="1"/>
          </p:cNvSpPr>
          <p:nvPr/>
        </p:nvSpPr>
        <p:spPr bwMode="auto">
          <a:xfrm>
            <a:off x="250825" y="913551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199" y="3645024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3200" b="1" dirty="0" smtClean="0">
                <a:solidFill>
                  <a:srgbClr val="FF0000"/>
                </a:solidFill>
                <a:latin typeface="Verdana" pitchFamily="34" charset="0"/>
              </a:rPr>
              <a:t>Grazie per l’attenzione!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653995" y="5410397"/>
            <a:ext cx="3836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atin typeface="Verdana" pitchFamily="34" charset="0"/>
              </a:rPr>
              <a:t>Dott. Dario De Rossi</a:t>
            </a:r>
          </a:p>
          <a:p>
            <a:pPr algn="ctr"/>
            <a:r>
              <a:rPr lang="it-IT" sz="1400" b="1" dirty="0">
                <a:latin typeface="Verdana" pitchFamily="34" charset="0"/>
              </a:rPr>
              <a:t>5 novembre 2016</a:t>
            </a:r>
          </a:p>
          <a:p>
            <a:pPr algn="ctr"/>
            <a:r>
              <a:rPr lang="it-IT" sz="1400" b="1" dirty="0">
                <a:latin typeface="Verdana" pitchFamily="34" charset="0"/>
              </a:rPr>
              <a:t>Aula Magna Istituto </a:t>
            </a:r>
            <a:r>
              <a:rPr lang="it-IT" sz="1400" b="1" dirty="0" err="1">
                <a:latin typeface="Verdana" pitchFamily="34" charset="0"/>
              </a:rPr>
              <a:t>Riccati</a:t>
            </a:r>
            <a:r>
              <a:rPr lang="it-IT" sz="1400" b="1" dirty="0">
                <a:latin typeface="Verdana" pitchFamily="34" charset="0"/>
              </a:rPr>
              <a:t>-Luzzatti Treviso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00552" y="2371125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 smtClean="0"/>
              <a:t/>
            </a:r>
            <a:br>
              <a:rPr lang="it-IT" sz="1800" b="1" i="1" dirty="0" smtClean="0"/>
            </a:br>
            <a:r>
              <a:rPr lang="it-IT" sz="1800" b="1" i="1" dirty="0" smtClean="0"/>
              <a:t/>
            </a:r>
            <a:br>
              <a:rPr lang="it-IT" sz="1800" b="1" i="1" dirty="0" smtClean="0"/>
            </a:br>
            <a:r>
              <a:rPr lang="it-IT" sz="1800" b="1" i="1" dirty="0" smtClean="0"/>
              <a:t>Le imprese di valore sostengono i valori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  <p:pic>
        <p:nvPicPr>
          <p:cNvPr id="16" name="Immagine 15" descr="https://encrypted-tbn2.gstatic.com/images?q=tbn:ANd9GcSdXgLVwuRAH7V--SqIzo5i2iisPqAgjW8eDw_CVqJY-5x_hEXq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56" y="942617"/>
            <a:ext cx="1483593" cy="120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4" y="1195541"/>
            <a:ext cx="31940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35" y="1129032"/>
            <a:ext cx="3419729" cy="76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1010319" y="-19050"/>
            <a:ext cx="75221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Indirizzi di studio </a:t>
            </a:r>
          </a:p>
          <a:p>
            <a:pPr algn="ctr"/>
            <a:r>
              <a:rPr lang="it-IT" sz="2400" b="1" dirty="0" smtClean="0"/>
              <a:t>(</a:t>
            </a:r>
            <a:r>
              <a:rPr lang="it-IT" sz="2400" b="1" dirty="0" err="1" smtClean="0"/>
              <a:t>rif.</a:t>
            </a:r>
            <a:r>
              <a:rPr lang="it-IT" sz="2400" b="1" dirty="0" smtClean="0"/>
              <a:t> assunzioni previste anno 2016)</a:t>
            </a:r>
            <a:endParaRPr lang="it-IT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2" y="890546"/>
            <a:ext cx="9161931" cy="549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1331640" y="1556792"/>
            <a:ext cx="3096344" cy="165618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V="1">
            <a:off x="3203848" y="1700808"/>
            <a:ext cx="1080120" cy="14401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863361" y="6489070"/>
            <a:ext cx="539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/>
              <a:t>Fonte: </a:t>
            </a:r>
            <a:r>
              <a:rPr lang="it-IT" sz="1100" b="1" dirty="0" err="1" smtClean="0"/>
              <a:t>Unioncamere</a:t>
            </a:r>
            <a:r>
              <a:rPr lang="it-IT" sz="1100" b="1" dirty="0"/>
              <a:t> </a:t>
            </a:r>
            <a:r>
              <a:rPr lang="it-IT" sz="1100" b="1" dirty="0" smtClean="0"/>
              <a:t>– Ministero del Lavoro , Sistema Informativo </a:t>
            </a:r>
            <a:r>
              <a:rPr lang="it-IT" sz="1100" b="1" dirty="0" err="1" smtClean="0"/>
              <a:t>Excelsior</a:t>
            </a:r>
            <a:r>
              <a:rPr lang="it-IT" sz="1100" b="1" dirty="0" smtClean="0"/>
              <a:t>  2016 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21371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915347" y="-171400"/>
            <a:ext cx="7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/>
              <a:t>Le competenze trasversali</a:t>
            </a:r>
          </a:p>
          <a:p>
            <a:pPr algn="ctr"/>
            <a:endParaRPr lang="it-IT" sz="2400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Dario\AppData\Local\Microsoft\Windows\Temporary Internet Files\Content.IE5\T35FXI9S\cropped-3applesarrow4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777">
            <a:off x="823125" y="2757048"/>
            <a:ext cx="8172439" cy="206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832132" y="967373"/>
            <a:ext cx="3700644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Capacità di lavorare in gruppo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2388349"/>
            <a:ext cx="3620188" cy="3693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Capacità di lavorare in autonomia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94007" y="1152039"/>
            <a:ext cx="2621809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Capacità comunicativa scritta e orale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829021" y="4549769"/>
            <a:ext cx="3252296" cy="3693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Capacità di coordinare le attività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71410" y="5121656"/>
            <a:ext cx="325229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Capacità di analisi e sintesi delle informazioni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68176" y="1794087"/>
            <a:ext cx="3252296" cy="369332"/>
          </a:xfrm>
          <a:prstGeom prst="rect">
            <a:avLst/>
          </a:prstGeom>
          <a:solidFill>
            <a:srgbClr val="00518E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Capacità di risolvere i problemi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7504" y="3212976"/>
            <a:ext cx="2448272" cy="646331"/>
          </a:xfrm>
          <a:prstGeom prst="rect">
            <a:avLst/>
          </a:prstGeom>
          <a:solidFill>
            <a:srgbClr val="00518E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Flessibilità e capacità di adattamento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72000" y="5336341"/>
            <a:ext cx="4248472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Attitudine al risparmio energetico e a valutare impatto ambientale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570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918466" y="172571"/>
            <a:ext cx="812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Assunzioni previste e difficoltà di reperimento</a:t>
            </a:r>
            <a:endParaRPr lang="it-IT" sz="2400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9144000" cy="87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984890" y="6510665"/>
            <a:ext cx="5399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/>
              <a:t>Fonte: </a:t>
            </a:r>
            <a:r>
              <a:rPr lang="it-IT" sz="1100" b="1" dirty="0" err="1" smtClean="0"/>
              <a:t>Unioncamere</a:t>
            </a:r>
            <a:r>
              <a:rPr lang="it-IT" sz="1100" b="1" dirty="0"/>
              <a:t> </a:t>
            </a:r>
            <a:r>
              <a:rPr lang="it-IT" sz="1100" b="1" dirty="0" smtClean="0"/>
              <a:t>– Ministero del Lavoro , Sistema Informativo </a:t>
            </a:r>
            <a:r>
              <a:rPr lang="it-IT" sz="1100" b="1" dirty="0" err="1" smtClean="0"/>
              <a:t>Excelsior</a:t>
            </a:r>
            <a:r>
              <a:rPr lang="it-IT" sz="1100" b="1" dirty="0" smtClean="0"/>
              <a:t>  2016 </a:t>
            </a:r>
            <a:endParaRPr lang="it-IT" sz="1100" b="1" dirty="0"/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200"/>
            <a:ext cx="9072000" cy="43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91759" y="265370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26.600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1010319" y="260648"/>
            <a:ext cx="75221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La sostenibilità esiste? </a:t>
            </a:r>
          </a:p>
          <a:p>
            <a:pPr algn="ctr"/>
            <a:endParaRPr lang="it-IT" sz="24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" y="932506"/>
            <a:ext cx="9116839" cy="544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1043608" y="211782"/>
            <a:ext cx="752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Ma perché esiste questa convinzione?</a:t>
            </a:r>
            <a:endParaRPr lang="it-IT" sz="24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6" y="1061790"/>
            <a:ext cx="1260000" cy="1260000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26" y="1061790"/>
            <a:ext cx="1260000" cy="1260000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49" y="1061790"/>
            <a:ext cx="1260000" cy="1260000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45" y="1061790"/>
            <a:ext cx="1260000" cy="1260000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42" y="1061790"/>
            <a:ext cx="1260000" cy="1260000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95" y="1061790"/>
            <a:ext cx="1260000" cy="1260000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threePt" dir="t"/>
          </a:scene3d>
        </p:spPr>
      </p:pic>
      <p:pic>
        <p:nvPicPr>
          <p:cNvPr id="8208" name="Picture 1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37" y="1061790"/>
            <a:ext cx="1260000" cy="1260000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41" y="1061790"/>
            <a:ext cx="1260000" cy="1260000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1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49" y="1061790"/>
            <a:ext cx="1260000" cy="1260000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8634" y="2573538"/>
            <a:ext cx="8712968" cy="707886"/>
          </a:xfrm>
          <a:prstGeom prst="rect">
            <a:avLst/>
          </a:prstGeom>
          <a:solidFill>
            <a:srgbClr val="004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PROCESSI DI TRASFORMAZIONE DI LUNGO PERIODO CONSIDERATI IN UN’OTTICA GLOBALE, CON AMPIA PROSPETTIVA E CON CONSEGUENZE DI VASTA PORTATA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1063" y="3482947"/>
            <a:ext cx="2448203" cy="2736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 </a:t>
            </a:r>
            <a:r>
              <a:rPr lang="it-IT" sz="2000" b="1" dirty="0" err="1" smtClean="0">
                <a:solidFill>
                  <a:schemeClr val="tx1"/>
                </a:solidFill>
              </a:rPr>
              <a:t>megatrend</a:t>
            </a:r>
            <a:r>
              <a:rPr lang="it-IT" sz="2000" b="1" dirty="0" smtClean="0">
                <a:solidFill>
                  <a:schemeClr val="tx1"/>
                </a:solidFill>
              </a:rPr>
              <a:t> sono </a:t>
            </a:r>
            <a:r>
              <a:rPr lang="it-IT" sz="2000" b="1" dirty="0">
                <a:solidFill>
                  <a:schemeClr val="tx1"/>
                </a:solidFill>
              </a:rPr>
              <a:t>o</a:t>
            </a:r>
            <a:r>
              <a:rPr lang="it-IT" sz="2000" b="1" dirty="0" smtClean="0">
                <a:solidFill>
                  <a:schemeClr val="tx1"/>
                </a:solidFill>
              </a:rPr>
              <a:t>sservabili in un arco temporale lungo e possono essere proiettati con alto grado di probabilità almeno nei 15 anni futuri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357757" y="3455787"/>
            <a:ext cx="2448203" cy="2736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 </a:t>
            </a:r>
            <a:r>
              <a:rPr lang="it-IT" sz="2000" b="1" dirty="0" err="1" smtClean="0">
                <a:solidFill>
                  <a:schemeClr val="tx1"/>
                </a:solidFill>
              </a:rPr>
              <a:t>megatrend</a:t>
            </a:r>
            <a:r>
              <a:rPr lang="it-IT" sz="2000" b="1" dirty="0" smtClean="0">
                <a:solidFill>
                  <a:schemeClr val="tx1"/>
                </a:solidFill>
              </a:rPr>
              <a:t> impattano tutte le aree geografiche e i principali stakeholder compresi i governi, le persone e i vari tipi di business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395559" y="3473893"/>
            <a:ext cx="2448203" cy="27363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 </a:t>
            </a:r>
            <a:r>
              <a:rPr lang="it-IT" sz="2000" b="1" dirty="0" err="1" smtClean="0">
                <a:solidFill>
                  <a:schemeClr val="tx1"/>
                </a:solidFill>
              </a:rPr>
              <a:t>megatrend</a:t>
            </a:r>
            <a:r>
              <a:rPr lang="it-IT" sz="2000" b="1" dirty="0" smtClean="0">
                <a:solidFill>
                  <a:schemeClr val="tx1"/>
                </a:solidFill>
              </a:rPr>
              <a:t> trasformano fondamentalmente i contesti politici, le società e l’economia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1010499" y="172571"/>
            <a:ext cx="752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Crescita esponenziale</a:t>
            </a:r>
            <a:endParaRPr lang="it-IT" sz="24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08000"/>
            <a:ext cx="8460000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37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1010318" y="260648"/>
            <a:ext cx="75221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Crescita della popolazione </a:t>
            </a:r>
            <a:endParaRPr lang="it-IT" sz="2800" b="1" dirty="0" smtClean="0"/>
          </a:p>
          <a:p>
            <a:pPr algn="ctr"/>
            <a:endParaRPr lang="it-IT" sz="24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08000"/>
            <a:ext cx="8460000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9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2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0C5C9-332E-4A97-81E5-C8CF22B6FE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https://encrypted-tbn2.gstatic.com/images?q=tbn:ANd9GcSdXgLVwuRAH7V--SqIzo5i2iisPqAgjW8eDw_CVqJY-5x_hEXq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" y="-19050"/>
            <a:ext cx="919480" cy="9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1027347" y="260648"/>
            <a:ext cx="752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ETICA, VALORI, COMPORTAMENTI?</a:t>
            </a:r>
            <a:endParaRPr lang="it-IT" sz="24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40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679</Words>
  <Application>Microsoft Office PowerPoint</Application>
  <PresentationFormat>Presentazione su schermo (4:3)</PresentationFormat>
  <Paragraphs>96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  Le imprese di valore sostengono i valori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.</dc:creator>
  <cp:lastModifiedBy>.</cp:lastModifiedBy>
  <cp:revision>182</cp:revision>
  <cp:lastPrinted>2014-12-15T16:33:19Z</cp:lastPrinted>
  <dcterms:created xsi:type="dcterms:W3CDTF">2014-12-12T16:59:01Z</dcterms:created>
  <dcterms:modified xsi:type="dcterms:W3CDTF">2016-11-04T09:23:06Z</dcterms:modified>
</cp:coreProperties>
</file>